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7" r:id="rId3"/>
    <p:sldId id="257" r:id="rId4"/>
    <p:sldId id="266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custDataLst>
    <p:tags r:id="rId11"/>
  </p:custDataLst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1" d="100"/>
          <a:sy n="71" d="100"/>
        </p:scale>
        <p:origin x="11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03FF-06DE-4B6D-8292-0A48130F1B11}" type="datetimeFigureOut">
              <a:rPr lang="sk-SK" smtClean="0"/>
              <a:t>17.11.2014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3B53-F866-4557-84EA-275BB9626ED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13097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03FF-06DE-4B6D-8292-0A48130F1B11}" type="datetimeFigureOut">
              <a:rPr lang="sk-SK" smtClean="0"/>
              <a:t>17.11.2014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3B53-F866-4557-84EA-275BB9626ED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38012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03FF-06DE-4B6D-8292-0A48130F1B11}" type="datetimeFigureOut">
              <a:rPr lang="sk-SK" smtClean="0"/>
              <a:t>17.11.2014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3B53-F866-4557-84EA-275BB9626ED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59784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03FF-06DE-4B6D-8292-0A48130F1B11}" type="datetimeFigureOut">
              <a:rPr lang="sk-SK" smtClean="0"/>
              <a:t>17.11.2014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3B53-F866-4557-84EA-275BB9626ED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14698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03FF-06DE-4B6D-8292-0A48130F1B11}" type="datetimeFigureOut">
              <a:rPr lang="sk-SK" smtClean="0"/>
              <a:t>17.11.2014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3B53-F866-4557-84EA-275BB9626ED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62485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03FF-06DE-4B6D-8292-0A48130F1B11}" type="datetimeFigureOut">
              <a:rPr lang="sk-SK" smtClean="0"/>
              <a:t>17.11.2014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3B53-F866-4557-84EA-275BB9626ED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65637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03FF-06DE-4B6D-8292-0A48130F1B11}" type="datetimeFigureOut">
              <a:rPr lang="sk-SK" smtClean="0"/>
              <a:t>17.11.2014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3B53-F866-4557-84EA-275BB9626ED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81642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03FF-06DE-4B6D-8292-0A48130F1B11}" type="datetimeFigureOut">
              <a:rPr lang="sk-SK" smtClean="0"/>
              <a:t>17.11.2014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3B53-F866-4557-84EA-275BB9626ED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85817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03FF-06DE-4B6D-8292-0A48130F1B11}" type="datetimeFigureOut">
              <a:rPr lang="sk-SK" smtClean="0"/>
              <a:t>17.11.2014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3B53-F866-4557-84EA-275BB9626ED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41662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03FF-06DE-4B6D-8292-0A48130F1B11}" type="datetimeFigureOut">
              <a:rPr lang="sk-SK" smtClean="0"/>
              <a:t>17.11.2014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3B53-F866-4557-84EA-275BB9626ED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72549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03FF-06DE-4B6D-8292-0A48130F1B11}" type="datetimeFigureOut">
              <a:rPr lang="sk-SK" smtClean="0"/>
              <a:t>17.11.2014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3B53-F866-4557-84EA-275BB9626ED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79324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603FF-06DE-4B6D-8292-0A48130F1B11}" type="datetimeFigureOut">
              <a:rPr lang="sk-SK" smtClean="0"/>
              <a:t>17.11.2014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C3B53-F866-4557-84EA-275BB9626ED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1984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6881532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0" y="2331678"/>
            <a:ext cx="9144000" cy="1728192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350"/>
          </a:p>
        </p:txBody>
      </p:sp>
      <p:sp>
        <p:nvSpPr>
          <p:cNvPr id="2" name="TextovéPole 1"/>
          <p:cNvSpPr txBox="1"/>
          <p:nvPr/>
        </p:nvSpPr>
        <p:spPr>
          <a:xfrm>
            <a:off x="1336213" y="2687942"/>
            <a:ext cx="67723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000" b="1">
                <a:latin typeface="Calibri" panose="020F0502020204030204" pitchFamily="34" charset="0"/>
              </a:rPr>
              <a:t>Ľudia sú </a:t>
            </a:r>
            <a:r>
              <a:rPr lang="sk-SK" sz="3000" b="1">
                <a:latin typeface="Calibri" panose="020F0502020204030204" pitchFamily="34" charset="0"/>
              </a:rPr>
              <a:t>v </a:t>
            </a:r>
            <a:r>
              <a:rPr lang="sk-SK" sz="3000" b="1" smtClean="0">
                <a:latin typeface="Calibri" panose="020F0502020204030204" pitchFamily="34" charset="0"/>
              </a:rPr>
              <a:t>pohybe v </a:t>
            </a:r>
            <a:r>
              <a:rPr lang="sk-SK" sz="3000" b="1">
                <a:latin typeface="Calibri" panose="020F0502020204030204" pitchFamily="34" charset="0"/>
              </a:rPr>
              <a:t>meniacej sa krajine</a:t>
            </a:r>
          </a:p>
          <a:p>
            <a:pPr algn="ctr"/>
            <a:r>
              <a:rPr lang="sk-SK" sz="3000" b="1">
                <a:latin typeface="Calibri" panose="020F0502020204030204" pitchFamily="34" charset="0"/>
              </a:rPr>
              <a:t>ŠABLÓNA</a:t>
            </a:r>
            <a:endParaRPr lang="sk-SK" sz="3000" b="1"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31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84094" y="820271"/>
            <a:ext cx="831028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b="1" smtClean="0"/>
              <a:t>Ako pracovať so šablónov k aktivite</a:t>
            </a:r>
          </a:p>
          <a:p>
            <a:endParaRPr lang="sk-SK" sz="1600" b="1"/>
          </a:p>
          <a:p>
            <a:endParaRPr lang="sk-SK" sz="1600" b="1" smtClean="0"/>
          </a:p>
          <a:p>
            <a:r>
              <a:rPr lang="sk-SK" sz="1600" smtClean="0"/>
              <a:t>1. Prispôsobte si plán triedy podľa vašej konkrétnej triedy, čo najpresnejšie. Pre realizáciu</a:t>
            </a:r>
            <a:br>
              <a:rPr lang="sk-SK" sz="1600" smtClean="0"/>
            </a:br>
            <a:r>
              <a:rPr lang="sk-SK" sz="1600" smtClean="0"/>
              <a:t>    aktivity úplne stačí, ak bude aspoň približný - počet radov lavíc, dvere, tabuľa apod. </a:t>
            </a:r>
          </a:p>
          <a:p>
            <a:endParaRPr lang="sk-SK" sz="1600"/>
          </a:p>
          <a:p>
            <a:r>
              <a:rPr lang="sk-SK" sz="1600" smtClean="0"/>
              <a:t>2. Pri tvorbe svojho plánu môžete využiť plán v šablóna - s vyznačenými lavicami, stoličkami apod. </a:t>
            </a:r>
            <a:br>
              <a:rPr lang="sk-SK" sz="1600" smtClean="0"/>
            </a:br>
            <a:r>
              <a:rPr lang="sk-SK" sz="1600" smtClean="0"/>
              <a:t>     sa dá hýbať a meniť ich veľkosť.</a:t>
            </a:r>
          </a:p>
          <a:p>
            <a:endParaRPr lang="sk-SK" sz="1600"/>
          </a:p>
          <a:p>
            <a:r>
              <a:rPr lang="sk-SK" sz="1600" smtClean="0"/>
              <a:t>3. Keď máte už plán svojej triedy vytvorený. Označte všetky objekty z ktorých sa skladá a zoskupte</a:t>
            </a:r>
          </a:p>
          <a:p>
            <a:r>
              <a:rPr lang="sk-SK" sz="1600"/>
              <a:t> </a:t>
            </a:r>
            <a:r>
              <a:rPr lang="sk-SK" sz="1600" smtClean="0"/>
              <a:t>    ich do jedného objektu (označte všetky objekty a stlačte pravé tlačítko myšy, z menu vyberte</a:t>
            </a:r>
            <a:br>
              <a:rPr lang="sk-SK" sz="1600" smtClean="0"/>
            </a:br>
            <a:r>
              <a:rPr lang="sk-SK" sz="1600" smtClean="0"/>
              <a:t>     zoskupiť.</a:t>
            </a:r>
          </a:p>
          <a:p>
            <a:endParaRPr lang="sk-SK" sz="1600"/>
          </a:p>
          <a:p>
            <a:r>
              <a:rPr lang="sk-SK" sz="1600" smtClean="0"/>
              <a:t>4.  Takto zoskupený plán ako jeden objekt skopírujte a vložte do slidov číslo 4 až 9. Ak vám</a:t>
            </a:r>
            <a:br>
              <a:rPr lang="sk-SK" sz="1600" smtClean="0"/>
            </a:br>
            <a:r>
              <a:rPr lang="sk-SK" sz="1600" smtClean="0"/>
              <a:t>      plán triedy prekryje farebne vyznačené časti územia, kliknite naň pravým tlačítkom a v ponuke</a:t>
            </a:r>
          </a:p>
          <a:p>
            <a:r>
              <a:rPr lang="sk-SK" sz="1600"/>
              <a:t> </a:t>
            </a:r>
            <a:r>
              <a:rPr lang="sk-SK" sz="1600" smtClean="0"/>
              <a:t>     vyberte "preniesť do pozadia". Výsledok by mal vyzerať ako prekryvný obrázok plánu triedy</a:t>
            </a:r>
            <a:br>
              <a:rPr lang="sk-SK" sz="1600" smtClean="0"/>
            </a:br>
            <a:r>
              <a:rPr lang="sk-SK" sz="1600" smtClean="0"/>
              <a:t>      a farebných plôšok.</a:t>
            </a:r>
          </a:p>
          <a:p>
            <a:endParaRPr lang="sk-SK" sz="1600"/>
          </a:p>
          <a:p>
            <a:r>
              <a:rPr lang="sk-SK" sz="1600" smtClean="0"/>
              <a:t>5.  Takto vytvorené hracie pole pre vašu triedu si uložte a v aktivite na vyučovacej hodine </a:t>
            </a:r>
            <a:br>
              <a:rPr lang="sk-SK" sz="1600" smtClean="0"/>
            </a:br>
            <a:r>
              <a:rPr lang="sk-SK" sz="1600" smtClean="0"/>
              <a:t>      postupujte podľa opisu na web stránke Lepšia geografia. </a:t>
            </a:r>
            <a:endParaRPr lang="sk-SK" sz="1600"/>
          </a:p>
        </p:txBody>
      </p:sp>
    </p:spTree>
    <p:extLst>
      <p:ext uri="{BB962C8B-B14F-4D97-AF65-F5344CB8AC3E}">
        <p14:creationId xmlns:p14="http://schemas.microsoft.com/office/powerpoint/2010/main" val="41347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22784" y="804497"/>
            <a:ext cx="7798693" cy="5532406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  <a:alpha val="8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k-SK" sz="1350"/>
          </a:p>
        </p:txBody>
      </p:sp>
      <p:sp>
        <p:nvSpPr>
          <p:cNvPr id="3" name="Rectangle 39"/>
          <p:cNvSpPr>
            <a:spLocks noChangeArrowheads="1"/>
          </p:cNvSpPr>
          <p:nvPr/>
        </p:nvSpPr>
        <p:spPr bwMode="auto">
          <a:xfrm rot="5400000">
            <a:off x="6821762" y="1504381"/>
            <a:ext cx="1199800" cy="466588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31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sz="1350"/>
          </a:p>
        </p:txBody>
      </p:sp>
      <p:sp>
        <p:nvSpPr>
          <p:cNvPr id="4" name="Rectangle 39"/>
          <p:cNvSpPr>
            <a:spLocks noChangeArrowheads="1"/>
          </p:cNvSpPr>
          <p:nvPr/>
        </p:nvSpPr>
        <p:spPr bwMode="auto">
          <a:xfrm rot="5400000">
            <a:off x="1540880" y="1502109"/>
            <a:ext cx="1199800" cy="466588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31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sz="1350"/>
          </a:p>
        </p:txBody>
      </p:sp>
      <p:sp>
        <p:nvSpPr>
          <p:cNvPr id="5" name="Rectangle 39"/>
          <p:cNvSpPr>
            <a:spLocks noChangeArrowheads="1"/>
          </p:cNvSpPr>
          <p:nvPr/>
        </p:nvSpPr>
        <p:spPr bwMode="auto">
          <a:xfrm rot="5400000">
            <a:off x="2555811" y="1502110"/>
            <a:ext cx="1199800" cy="466588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31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sz="1350"/>
          </a:p>
        </p:txBody>
      </p:sp>
      <p:sp>
        <p:nvSpPr>
          <p:cNvPr id="6" name="Rectangle 39"/>
          <p:cNvSpPr>
            <a:spLocks noChangeArrowheads="1"/>
          </p:cNvSpPr>
          <p:nvPr/>
        </p:nvSpPr>
        <p:spPr bwMode="auto">
          <a:xfrm rot="5400000">
            <a:off x="1538204" y="3303578"/>
            <a:ext cx="1199800" cy="466588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31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sz="1350"/>
          </a:p>
        </p:txBody>
      </p:sp>
      <p:sp>
        <p:nvSpPr>
          <p:cNvPr id="7" name="Rectangle 39"/>
          <p:cNvSpPr>
            <a:spLocks noChangeArrowheads="1"/>
          </p:cNvSpPr>
          <p:nvPr/>
        </p:nvSpPr>
        <p:spPr bwMode="auto">
          <a:xfrm rot="5400000">
            <a:off x="1538204" y="5025128"/>
            <a:ext cx="1199800" cy="466588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31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sz="1350"/>
          </a:p>
        </p:txBody>
      </p:sp>
      <p:sp>
        <p:nvSpPr>
          <p:cNvPr id="8" name="Rectangle 39"/>
          <p:cNvSpPr>
            <a:spLocks noChangeArrowheads="1"/>
          </p:cNvSpPr>
          <p:nvPr/>
        </p:nvSpPr>
        <p:spPr bwMode="auto">
          <a:xfrm rot="5400000">
            <a:off x="2555810" y="3303579"/>
            <a:ext cx="1199800" cy="466588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31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sz="1350"/>
          </a:p>
        </p:txBody>
      </p:sp>
      <p:sp>
        <p:nvSpPr>
          <p:cNvPr id="9" name="Rectangle 39"/>
          <p:cNvSpPr>
            <a:spLocks noChangeArrowheads="1"/>
          </p:cNvSpPr>
          <p:nvPr/>
        </p:nvSpPr>
        <p:spPr bwMode="auto">
          <a:xfrm rot="5400000">
            <a:off x="2554861" y="5025129"/>
            <a:ext cx="1199800" cy="466588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31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sz="1350"/>
          </a:p>
        </p:txBody>
      </p:sp>
      <p:sp>
        <p:nvSpPr>
          <p:cNvPr id="10" name="Rectangle 39"/>
          <p:cNvSpPr>
            <a:spLocks noChangeArrowheads="1"/>
          </p:cNvSpPr>
          <p:nvPr/>
        </p:nvSpPr>
        <p:spPr bwMode="auto">
          <a:xfrm rot="5400000">
            <a:off x="3596749" y="1502108"/>
            <a:ext cx="1199800" cy="466588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31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sz="1350"/>
          </a:p>
        </p:txBody>
      </p:sp>
      <p:sp>
        <p:nvSpPr>
          <p:cNvPr id="11" name="Rectangle 39"/>
          <p:cNvSpPr>
            <a:spLocks noChangeArrowheads="1"/>
          </p:cNvSpPr>
          <p:nvPr/>
        </p:nvSpPr>
        <p:spPr bwMode="auto">
          <a:xfrm rot="5400000">
            <a:off x="3596748" y="3303578"/>
            <a:ext cx="1199800" cy="466588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31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sz="1350"/>
          </a:p>
        </p:txBody>
      </p:sp>
      <p:sp>
        <p:nvSpPr>
          <p:cNvPr id="12" name="Rectangle 39"/>
          <p:cNvSpPr>
            <a:spLocks noChangeArrowheads="1"/>
          </p:cNvSpPr>
          <p:nvPr/>
        </p:nvSpPr>
        <p:spPr bwMode="auto">
          <a:xfrm rot="5400000">
            <a:off x="3599155" y="5037120"/>
            <a:ext cx="1199800" cy="466588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31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sz="1350"/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 rot="5400000">
            <a:off x="4592982" y="1502108"/>
            <a:ext cx="1199800" cy="466588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31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sz="1350"/>
          </a:p>
        </p:txBody>
      </p:sp>
      <p:sp>
        <p:nvSpPr>
          <p:cNvPr id="14" name="Rectangle 39"/>
          <p:cNvSpPr>
            <a:spLocks noChangeArrowheads="1"/>
          </p:cNvSpPr>
          <p:nvPr/>
        </p:nvSpPr>
        <p:spPr bwMode="auto">
          <a:xfrm rot="5400000">
            <a:off x="4592982" y="3303579"/>
            <a:ext cx="1199800" cy="466588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31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sz="1350"/>
          </a:p>
        </p:txBody>
      </p:sp>
      <p:sp>
        <p:nvSpPr>
          <p:cNvPr id="15" name="Rectangle 39"/>
          <p:cNvSpPr>
            <a:spLocks noChangeArrowheads="1"/>
          </p:cNvSpPr>
          <p:nvPr/>
        </p:nvSpPr>
        <p:spPr bwMode="auto">
          <a:xfrm rot="5400000">
            <a:off x="4594666" y="5025128"/>
            <a:ext cx="1199800" cy="466588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31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sz="1350"/>
          </a:p>
        </p:txBody>
      </p:sp>
      <p:sp>
        <p:nvSpPr>
          <p:cNvPr id="16" name="Rectangle 39"/>
          <p:cNvSpPr>
            <a:spLocks noChangeArrowheads="1"/>
          </p:cNvSpPr>
          <p:nvPr/>
        </p:nvSpPr>
        <p:spPr bwMode="auto">
          <a:xfrm rot="5400000">
            <a:off x="5589216" y="1504138"/>
            <a:ext cx="1199800" cy="466588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31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sz="1350"/>
          </a:p>
        </p:txBody>
      </p:sp>
      <p:sp>
        <p:nvSpPr>
          <p:cNvPr id="17" name="Rectangle 39"/>
          <p:cNvSpPr>
            <a:spLocks noChangeArrowheads="1"/>
          </p:cNvSpPr>
          <p:nvPr/>
        </p:nvSpPr>
        <p:spPr bwMode="auto">
          <a:xfrm rot="5400000">
            <a:off x="5621963" y="3303578"/>
            <a:ext cx="1199800" cy="466588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31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sz="1350"/>
          </a:p>
        </p:txBody>
      </p:sp>
      <p:sp>
        <p:nvSpPr>
          <p:cNvPr id="18" name="Rectangle 39"/>
          <p:cNvSpPr>
            <a:spLocks noChangeArrowheads="1"/>
          </p:cNvSpPr>
          <p:nvPr/>
        </p:nvSpPr>
        <p:spPr bwMode="auto">
          <a:xfrm rot="5400000">
            <a:off x="5638958" y="5025129"/>
            <a:ext cx="1199800" cy="466588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31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sz="1350"/>
          </a:p>
        </p:txBody>
      </p:sp>
      <p:sp>
        <p:nvSpPr>
          <p:cNvPr id="19" name="Rectangle 67"/>
          <p:cNvSpPr>
            <a:spLocks noChangeArrowheads="1"/>
          </p:cNvSpPr>
          <p:nvPr/>
        </p:nvSpPr>
        <p:spPr bwMode="auto">
          <a:xfrm rot="5400000">
            <a:off x="7422293" y="3503808"/>
            <a:ext cx="2132242" cy="66128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31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sz="1350"/>
          </a:p>
        </p:txBody>
      </p:sp>
      <p:sp>
        <p:nvSpPr>
          <p:cNvPr id="20" name="Rectangle 39"/>
          <p:cNvSpPr>
            <a:spLocks noChangeArrowheads="1"/>
          </p:cNvSpPr>
          <p:nvPr/>
        </p:nvSpPr>
        <p:spPr bwMode="auto">
          <a:xfrm rot="5400000">
            <a:off x="7883211" y="1580391"/>
            <a:ext cx="299950" cy="310026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31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sz="1350"/>
          </a:p>
        </p:txBody>
      </p:sp>
      <p:sp>
        <p:nvSpPr>
          <p:cNvPr id="21" name="Rectangle 39"/>
          <p:cNvSpPr>
            <a:spLocks noChangeArrowheads="1"/>
          </p:cNvSpPr>
          <p:nvPr/>
        </p:nvSpPr>
        <p:spPr bwMode="auto">
          <a:xfrm rot="5400000">
            <a:off x="5541023" y="1273942"/>
            <a:ext cx="299950" cy="323024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31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sz="1350"/>
          </a:p>
        </p:txBody>
      </p:sp>
      <p:sp>
        <p:nvSpPr>
          <p:cNvPr id="22" name="Rectangle 39"/>
          <p:cNvSpPr>
            <a:spLocks noChangeArrowheads="1"/>
          </p:cNvSpPr>
          <p:nvPr/>
        </p:nvSpPr>
        <p:spPr bwMode="auto">
          <a:xfrm rot="5400000">
            <a:off x="5547948" y="1873842"/>
            <a:ext cx="299950" cy="323024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31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sz="1350"/>
          </a:p>
        </p:txBody>
      </p:sp>
      <p:sp>
        <p:nvSpPr>
          <p:cNvPr id="23" name="Rectangle 39"/>
          <p:cNvSpPr>
            <a:spLocks noChangeArrowheads="1"/>
          </p:cNvSpPr>
          <p:nvPr/>
        </p:nvSpPr>
        <p:spPr bwMode="auto">
          <a:xfrm rot="5400000">
            <a:off x="4537863" y="1273943"/>
            <a:ext cx="299950" cy="323024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31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sz="1350"/>
          </a:p>
        </p:txBody>
      </p:sp>
      <p:sp>
        <p:nvSpPr>
          <p:cNvPr id="24" name="Rectangle 39"/>
          <p:cNvSpPr>
            <a:spLocks noChangeArrowheads="1"/>
          </p:cNvSpPr>
          <p:nvPr/>
        </p:nvSpPr>
        <p:spPr bwMode="auto">
          <a:xfrm rot="5400000">
            <a:off x="4544789" y="1873843"/>
            <a:ext cx="299950" cy="323024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31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sz="1350"/>
          </a:p>
        </p:txBody>
      </p:sp>
      <p:sp>
        <p:nvSpPr>
          <p:cNvPr id="25" name="Rectangle 39"/>
          <p:cNvSpPr>
            <a:spLocks noChangeArrowheads="1"/>
          </p:cNvSpPr>
          <p:nvPr/>
        </p:nvSpPr>
        <p:spPr bwMode="auto">
          <a:xfrm rot="5400000">
            <a:off x="3515815" y="1273942"/>
            <a:ext cx="299950" cy="323024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31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sz="1350"/>
          </a:p>
        </p:txBody>
      </p:sp>
      <p:sp>
        <p:nvSpPr>
          <p:cNvPr id="26" name="Rectangle 39"/>
          <p:cNvSpPr>
            <a:spLocks noChangeArrowheads="1"/>
          </p:cNvSpPr>
          <p:nvPr/>
        </p:nvSpPr>
        <p:spPr bwMode="auto">
          <a:xfrm rot="5400000">
            <a:off x="3522741" y="1873842"/>
            <a:ext cx="299950" cy="323024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31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sz="1350"/>
          </a:p>
        </p:txBody>
      </p:sp>
      <p:sp>
        <p:nvSpPr>
          <p:cNvPr id="27" name="Rectangle 39"/>
          <p:cNvSpPr>
            <a:spLocks noChangeArrowheads="1"/>
          </p:cNvSpPr>
          <p:nvPr/>
        </p:nvSpPr>
        <p:spPr bwMode="auto">
          <a:xfrm rot="5400000">
            <a:off x="2467951" y="1273943"/>
            <a:ext cx="299950" cy="323024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31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sz="1350"/>
          </a:p>
        </p:txBody>
      </p:sp>
      <p:sp>
        <p:nvSpPr>
          <p:cNvPr id="28" name="Rectangle 39"/>
          <p:cNvSpPr>
            <a:spLocks noChangeArrowheads="1"/>
          </p:cNvSpPr>
          <p:nvPr/>
        </p:nvSpPr>
        <p:spPr bwMode="auto">
          <a:xfrm rot="5400000">
            <a:off x="2474877" y="1873843"/>
            <a:ext cx="299950" cy="323024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31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sz="1350"/>
          </a:p>
        </p:txBody>
      </p:sp>
      <p:sp>
        <p:nvSpPr>
          <p:cNvPr id="29" name="Rectangle 39"/>
          <p:cNvSpPr>
            <a:spLocks noChangeArrowheads="1"/>
          </p:cNvSpPr>
          <p:nvPr/>
        </p:nvSpPr>
        <p:spPr bwMode="auto">
          <a:xfrm rot="5400000">
            <a:off x="1472950" y="1273943"/>
            <a:ext cx="299950" cy="323024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31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sz="1350"/>
          </a:p>
        </p:txBody>
      </p:sp>
      <p:sp>
        <p:nvSpPr>
          <p:cNvPr id="30" name="Rectangle 39"/>
          <p:cNvSpPr>
            <a:spLocks noChangeArrowheads="1"/>
          </p:cNvSpPr>
          <p:nvPr/>
        </p:nvSpPr>
        <p:spPr bwMode="auto">
          <a:xfrm rot="5400000">
            <a:off x="1479876" y="1873843"/>
            <a:ext cx="299950" cy="323024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31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sz="1350"/>
          </a:p>
        </p:txBody>
      </p:sp>
      <p:sp>
        <p:nvSpPr>
          <p:cNvPr id="31" name="Rectangle 39"/>
          <p:cNvSpPr>
            <a:spLocks noChangeArrowheads="1"/>
          </p:cNvSpPr>
          <p:nvPr/>
        </p:nvSpPr>
        <p:spPr bwMode="auto">
          <a:xfrm rot="5400000">
            <a:off x="5553009" y="3049779"/>
            <a:ext cx="299950" cy="323024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31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sz="1350"/>
          </a:p>
        </p:txBody>
      </p:sp>
      <p:sp>
        <p:nvSpPr>
          <p:cNvPr id="32" name="Rectangle 39"/>
          <p:cNvSpPr>
            <a:spLocks noChangeArrowheads="1"/>
          </p:cNvSpPr>
          <p:nvPr/>
        </p:nvSpPr>
        <p:spPr bwMode="auto">
          <a:xfrm rot="5400000">
            <a:off x="5559935" y="3649680"/>
            <a:ext cx="299950" cy="323024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31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sz="1350"/>
          </a:p>
        </p:txBody>
      </p:sp>
      <p:sp>
        <p:nvSpPr>
          <p:cNvPr id="33" name="Rectangle 39"/>
          <p:cNvSpPr>
            <a:spLocks noChangeArrowheads="1"/>
          </p:cNvSpPr>
          <p:nvPr/>
        </p:nvSpPr>
        <p:spPr bwMode="auto">
          <a:xfrm rot="5400000">
            <a:off x="4549848" y="3059248"/>
            <a:ext cx="299950" cy="323024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31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sz="1350"/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 rot="5400000">
            <a:off x="4556774" y="3659148"/>
            <a:ext cx="299950" cy="323024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31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sz="1350"/>
          </a:p>
        </p:txBody>
      </p:sp>
      <p:sp>
        <p:nvSpPr>
          <p:cNvPr id="35" name="Rectangle 39"/>
          <p:cNvSpPr>
            <a:spLocks noChangeArrowheads="1"/>
          </p:cNvSpPr>
          <p:nvPr/>
        </p:nvSpPr>
        <p:spPr bwMode="auto">
          <a:xfrm rot="5400000">
            <a:off x="3531572" y="3059249"/>
            <a:ext cx="299950" cy="323024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31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sz="1350"/>
          </a:p>
        </p:txBody>
      </p:sp>
      <p:sp>
        <p:nvSpPr>
          <p:cNvPr id="36" name="Rectangle 39"/>
          <p:cNvSpPr>
            <a:spLocks noChangeArrowheads="1"/>
          </p:cNvSpPr>
          <p:nvPr/>
        </p:nvSpPr>
        <p:spPr bwMode="auto">
          <a:xfrm rot="5400000">
            <a:off x="3538498" y="3659149"/>
            <a:ext cx="299950" cy="323024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31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sz="1350"/>
          </a:p>
        </p:txBody>
      </p:sp>
      <p:sp>
        <p:nvSpPr>
          <p:cNvPr id="37" name="Rectangle 39"/>
          <p:cNvSpPr>
            <a:spLocks noChangeArrowheads="1"/>
          </p:cNvSpPr>
          <p:nvPr/>
        </p:nvSpPr>
        <p:spPr bwMode="auto">
          <a:xfrm rot="5400000">
            <a:off x="2480776" y="3059249"/>
            <a:ext cx="299950" cy="323024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31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sz="1350"/>
          </a:p>
        </p:txBody>
      </p:sp>
      <p:sp>
        <p:nvSpPr>
          <p:cNvPr id="38" name="Rectangle 39"/>
          <p:cNvSpPr>
            <a:spLocks noChangeArrowheads="1"/>
          </p:cNvSpPr>
          <p:nvPr/>
        </p:nvSpPr>
        <p:spPr bwMode="auto">
          <a:xfrm rot="5400000">
            <a:off x="2487702" y="3659149"/>
            <a:ext cx="299950" cy="323024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31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sz="1350"/>
          </a:p>
        </p:txBody>
      </p:sp>
      <p:sp>
        <p:nvSpPr>
          <p:cNvPr id="39" name="Rectangle 39"/>
          <p:cNvSpPr>
            <a:spLocks noChangeArrowheads="1"/>
          </p:cNvSpPr>
          <p:nvPr/>
        </p:nvSpPr>
        <p:spPr bwMode="auto">
          <a:xfrm rot="5400000">
            <a:off x="1472949" y="3059249"/>
            <a:ext cx="299950" cy="323024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31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sz="1350"/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 rot="5400000">
            <a:off x="1479875" y="3659149"/>
            <a:ext cx="299950" cy="323024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31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sz="1350"/>
          </a:p>
        </p:txBody>
      </p:sp>
      <p:sp>
        <p:nvSpPr>
          <p:cNvPr id="41" name="Rectangle 39"/>
          <p:cNvSpPr>
            <a:spLocks noChangeArrowheads="1"/>
          </p:cNvSpPr>
          <p:nvPr/>
        </p:nvSpPr>
        <p:spPr bwMode="auto">
          <a:xfrm rot="5400000">
            <a:off x="5572448" y="4818103"/>
            <a:ext cx="299950" cy="323024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31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sz="1350"/>
          </a:p>
        </p:txBody>
      </p:sp>
      <p:sp>
        <p:nvSpPr>
          <p:cNvPr id="42" name="Rectangle 39"/>
          <p:cNvSpPr>
            <a:spLocks noChangeArrowheads="1"/>
          </p:cNvSpPr>
          <p:nvPr/>
        </p:nvSpPr>
        <p:spPr bwMode="auto">
          <a:xfrm rot="5400000">
            <a:off x="5580973" y="5418004"/>
            <a:ext cx="299950" cy="323024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31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sz="1350"/>
          </a:p>
        </p:txBody>
      </p:sp>
      <p:sp>
        <p:nvSpPr>
          <p:cNvPr id="43" name="Rectangle 39"/>
          <p:cNvSpPr>
            <a:spLocks noChangeArrowheads="1"/>
          </p:cNvSpPr>
          <p:nvPr/>
        </p:nvSpPr>
        <p:spPr bwMode="auto">
          <a:xfrm rot="5400000">
            <a:off x="4549847" y="4825618"/>
            <a:ext cx="299950" cy="323024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31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sz="1350"/>
          </a:p>
        </p:txBody>
      </p:sp>
      <p:sp>
        <p:nvSpPr>
          <p:cNvPr id="44" name="Rectangle 39"/>
          <p:cNvSpPr>
            <a:spLocks noChangeArrowheads="1"/>
          </p:cNvSpPr>
          <p:nvPr/>
        </p:nvSpPr>
        <p:spPr bwMode="auto">
          <a:xfrm rot="5400000">
            <a:off x="4556773" y="5425517"/>
            <a:ext cx="299950" cy="323024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31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sz="1350"/>
          </a:p>
        </p:txBody>
      </p:sp>
      <p:sp>
        <p:nvSpPr>
          <p:cNvPr id="45" name="Rectangle 39"/>
          <p:cNvSpPr>
            <a:spLocks noChangeArrowheads="1"/>
          </p:cNvSpPr>
          <p:nvPr/>
        </p:nvSpPr>
        <p:spPr bwMode="auto">
          <a:xfrm rot="5400000">
            <a:off x="3520875" y="4818103"/>
            <a:ext cx="299950" cy="323024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31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sz="1350"/>
          </a:p>
        </p:txBody>
      </p:sp>
      <p:sp>
        <p:nvSpPr>
          <p:cNvPr id="46" name="Rectangle 39"/>
          <p:cNvSpPr>
            <a:spLocks noChangeArrowheads="1"/>
          </p:cNvSpPr>
          <p:nvPr/>
        </p:nvSpPr>
        <p:spPr bwMode="auto">
          <a:xfrm rot="5400000">
            <a:off x="3527801" y="5418004"/>
            <a:ext cx="299950" cy="323024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31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sz="1350"/>
          </a:p>
        </p:txBody>
      </p:sp>
      <p:sp>
        <p:nvSpPr>
          <p:cNvPr id="47" name="Rectangle 39"/>
          <p:cNvSpPr>
            <a:spLocks noChangeArrowheads="1"/>
          </p:cNvSpPr>
          <p:nvPr/>
        </p:nvSpPr>
        <p:spPr bwMode="auto">
          <a:xfrm rot="5400000">
            <a:off x="2490165" y="4806375"/>
            <a:ext cx="299950" cy="323024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31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sz="1350"/>
          </a:p>
        </p:txBody>
      </p:sp>
      <p:sp>
        <p:nvSpPr>
          <p:cNvPr id="48" name="Rectangle 39"/>
          <p:cNvSpPr>
            <a:spLocks noChangeArrowheads="1"/>
          </p:cNvSpPr>
          <p:nvPr/>
        </p:nvSpPr>
        <p:spPr bwMode="auto">
          <a:xfrm rot="5400000">
            <a:off x="2497091" y="5406275"/>
            <a:ext cx="299950" cy="323024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31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sz="1350"/>
          </a:p>
        </p:txBody>
      </p:sp>
      <p:sp>
        <p:nvSpPr>
          <p:cNvPr id="49" name="Rectangle 39"/>
          <p:cNvSpPr>
            <a:spLocks noChangeArrowheads="1"/>
          </p:cNvSpPr>
          <p:nvPr/>
        </p:nvSpPr>
        <p:spPr bwMode="auto">
          <a:xfrm rot="5400000">
            <a:off x="1472948" y="4806375"/>
            <a:ext cx="299950" cy="323024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31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sz="1350"/>
          </a:p>
        </p:txBody>
      </p:sp>
      <p:sp>
        <p:nvSpPr>
          <p:cNvPr id="50" name="Rectangle 39"/>
          <p:cNvSpPr>
            <a:spLocks noChangeArrowheads="1"/>
          </p:cNvSpPr>
          <p:nvPr/>
        </p:nvSpPr>
        <p:spPr bwMode="auto">
          <a:xfrm rot="5400000">
            <a:off x="1479874" y="5406275"/>
            <a:ext cx="299950" cy="323024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31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sz="1350"/>
          </a:p>
        </p:txBody>
      </p:sp>
      <p:sp>
        <p:nvSpPr>
          <p:cNvPr id="51" name="Rectangle 67"/>
          <p:cNvSpPr>
            <a:spLocks noChangeArrowheads="1"/>
          </p:cNvSpPr>
          <p:nvPr/>
        </p:nvSpPr>
        <p:spPr bwMode="auto">
          <a:xfrm rot="5400000">
            <a:off x="-514629" y="3375548"/>
            <a:ext cx="2542009" cy="66129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31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sz="1350"/>
          </a:p>
        </p:txBody>
      </p:sp>
      <p:sp>
        <p:nvSpPr>
          <p:cNvPr id="52" name="Rectangle 67"/>
          <p:cNvSpPr>
            <a:spLocks noChangeArrowheads="1"/>
          </p:cNvSpPr>
          <p:nvPr/>
        </p:nvSpPr>
        <p:spPr bwMode="auto">
          <a:xfrm rot="10800000" flipV="1">
            <a:off x="6988402" y="6270248"/>
            <a:ext cx="1066488" cy="66655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31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sz="1350"/>
          </a:p>
        </p:txBody>
      </p:sp>
      <p:sp>
        <p:nvSpPr>
          <p:cNvPr id="67" name="TextovéPole 66"/>
          <p:cNvSpPr txBox="1"/>
          <p:nvPr/>
        </p:nvSpPr>
        <p:spPr>
          <a:xfrm>
            <a:off x="3252239" y="240805"/>
            <a:ext cx="313234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350">
                <a:latin typeface="Calibri" panose="020F0502020204030204" pitchFamily="34" charset="0"/>
              </a:rPr>
              <a:t>Šablóna triedy - upravte podľa potreby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0294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722783" y="804496"/>
            <a:ext cx="7798694" cy="5532407"/>
            <a:chOff x="1896388" y="484015"/>
            <a:chExt cx="8433782" cy="6000987"/>
          </a:xfrm>
        </p:grpSpPr>
        <p:sp>
          <p:nvSpPr>
            <p:cNvPr id="3" name="Rectangle 42"/>
            <p:cNvSpPr>
              <a:spLocks noChangeArrowheads="1"/>
            </p:cNvSpPr>
            <p:nvPr/>
          </p:nvSpPr>
          <p:spPr bwMode="auto">
            <a:xfrm>
              <a:off x="8051471" y="486734"/>
              <a:ext cx="2270300" cy="3671720"/>
            </a:xfrm>
            <a:prstGeom prst="rect">
              <a:avLst/>
            </a:prstGeom>
            <a:solidFill>
              <a:srgbClr val="00FF00">
                <a:alpha val="28000"/>
              </a:srgbClr>
            </a:solidFill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k-SK" altLang="sk-SK">
                <a:latin typeface="Calibri" panose="020F0502020204030204" pitchFamily="34" charset="0"/>
              </a:endParaRPr>
            </a:p>
            <a:p>
              <a:pPr algn="ctr"/>
              <a:r>
                <a:rPr lang="sk-SK" altLang="sk-SK">
                  <a:latin typeface="Calibri" panose="020F0502020204030204" pitchFamily="34" charset="0"/>
                </a:rPr>
                <a:t>Lesy</a:t>
              </a:r>
              <a:endParaRPr lang="en-GB" altLang="sk-SK">
                <a:latin typeface="Calibri" panose="020F0502020204030204" pitchFamily="34" charset="0"/>
              </a:endParaRPr>
            </a:p>
          </p:txBody>
        </p:sp>
        <p:sp>
          <p:nvSpPr>
            <p:cNvPr id="4" name="Rectangle 38"/>
            <p:cNvSpPr>
              <a:spLocks noChangeArrowheads="1"/>
            </p:cNvSpPr>
            <p:nvPr/>
          </p:nvSpPr>
          <p:spPr bwMode="auto">
            <a:xfrm>
              <a:off x="5879894" y="484016"/>
              <a:ext cx="2170507" cy="935038"/>
            </a:xfrm>
            <a:prstGeom prst="rect">
              <a:avLst/>
            </a:prstGeom>
            <a:solidFill>
              <a:schemeClr val="accent1">
                <a:alpha val="57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 sz="1350">
                  <a:solidFill>
                    <a:srgbClr val="002060"/>
                  </a:solidFill>
                  <a:latin typeface="Calibri" panose="020F0502020204030204" pitchFamily="34" charset="0"/>
                </a:rPr>
                <a:t>Mokrade</a:t>
              </a:r>
              <a:endParaRPr lang="en-GB" altLang="sk-SK" sz="1350">
                <a:solidFill>
                  <a:srgbClr val="00206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" name="Rectangle 39"/>
            <p:cNvSpPr>
              <a:spLocks noChangeArrowheads="1"/>
            </p:cNvSpPr>
            <p:nvPr/>
          </p:nvSpPr>
          <p:spPr bwMode="auto">
            <a:xfrm>
              <a:off x="1896833" y="484015"/>
              <a:ext cx="2632829" cy="2592387"/>
            </a:xfrm>
            <a:prstGeom prst="rect">
              <a:avLst/>
            </a:prstGeom>
            <a:solidFill>
              <a:schemeClr val="folHlink">
                <a:alpha val="24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 sz="1500">
                  <a:latin typeface="Calibri" panose="020F0502020204030204" pitchFamily="34" charset="0"/>
                </a:rPr>
                <a:t>Úrodná </a:t>
              </a:r>
            </a:p>
            <a:p>
              <a:pPr algn="ctr"/>
              <a:r>
                <a:rPr lang="sk-SK" altLang="sk-SK" sz="1500">
                  <a:latin typeface="Calibri" panose="020F0502020204030204" pitchFamily="34" charset="0"/>
                </a:rPr>
                <a:t>poľnohospodárska </a:t>
              </a:r>
            </a:p>
            <a:p>
              <a:pPr algn="ctr"/>
              <a:r>
                <a:rPr lang="sk-SK" altLang="sk-SK" sz="1500">
                  <a:latin typeface="Calibri" panose="020F0502020204030204" pitchFamily="34" charset="0"/>
                </a:rPr>
                <a:t>krajina s poliami</a:t>
              </a:r>
              <a:endParaRPr lang="en-GB" altLang="sk-SK" sz="1500">
                <a:latin typeface="Calibri" panose="020F0502020204030204" pitchFamily="34" charset="0"/>
              </a:endParaRPr>
            </a:p>
          </p:txBody>
        </p:sp>
        <p:sp>
          <p:nvSpPr>
            <p:cNvPr id="6" name="Rectangle 44"/>
            <p:cNvSpPr>
              <a:spLocks noChangeArrowheads="1"/>
            </p:cNvSpPr>
            <p:nvPr/>
          </p:nvSpPr>
          <p:spPr bwMode="auto">
            <a:xfrm>
              <a:off x="4507971" y="1989108"/>
              <a:ext cx="2502499" cy="2168993"/>
            </a:xfrm>
            <a:prstGeom prst="rect">
              <a:avLst/>
            </a:prstGeom>
            <a:solidFill>
              <a:srgbClr val="FFFF00">
                <a:alpha val="53999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>
                  <a:solidFill>
                    <a:srgbClr val="FF0000"/>
                  </a:solidFill>
                  <a:latin typeface="Calibri" panose="020F0502020204030204" pitchFamily="34" charset="0"/>
                </a:rPr>
                <a:t>Púšť</a:t>
              </a:r>
              <a:endParaRPr lang="en-GB" altLang="sk-SK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" name="Rectangle 40"/>
            <p:cNvSpPr>
              <a:spLocks noChangeArrowheads="1"/>
            </p:cNvSpPr>
            <p:nvPr/>
          </p:nvSpPr>
          <p:spPr bwMode="auto">
            <a:xfrm>
              <a:off x="4513602" y="4159142"/>
              <a:ext cx="5808168" cy="301391"/>
            </a:xfrm>
            <a:prstGeom prst="rect">
              <a:avLst/>
            </a:prstGeom>
            <a:solidFill>
              <a:srgbClr val="11A9DF">
                <a:alpha val="28999"/>
              </a:srgbClr>
            </a:solidFill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sk-SK" altLang="sk-SK" sz="1500">
                  <a:solidFill>
                    <a:schemeClr val="accent2"/>
                  </a:solidFill>
                  <a:latin typeface="Calibri" panose="020F0502020204030204" pitchFamily="34" charset="0"/>
                </a:rPr>
                <a:t>Rieka</a:t>
              </a:r>
              <a:endParaRPr lang="en-GB" altLang="sk-SK" sz="1500">
                <a:solidFill>
                  <a:schemeClr val="accent2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8" name="Rectangle 37"/>
            <p:cNvSpPr>
              <a:spLocks noChangeArrowheads="1"/>
            </p:cNvSpPr>
            <p:nvPr/>
          </p:nvSpPr>
          <p:spPr bwMode="auto">
            <a:xfrm>
              <a:off x="7105989" y="5807209"/>
              <a:ext cx="3224181" cy="656366"/>
            </a:xfrm>
            <a:prstGeom prst="rect">
              <a:avLst/>
            </a:prstGeom>
            <a:solidFill>
              <a:srgbClr val="D34831">
                <a:alpha val="28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 sz="1500">
                  <a:solidFill>
                    <a:srgbClr val="FF0000"/>
                  </a:solidFill>
                  <a:latin typeface="Calibri" panose="020F0502020204030204" pitchFamily="34" charset="0"/>
                </a:rPr>
                <a:t>Pohorie</a:t>
              </a:r>
              <a:endParaRPr lang="en-GB" altLang="sk-SK" sz="150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9" name="Rectangle 41"/>
            <p:cNvSpPr>
              <a:spLocks noChangeArrowheads="1"/>
            </p:cNvSpPr>
            <p:nvPr/>
          </p:nvSpPr>
          <p:spPr bwMode="auto">
            <a:xfrm>
              <a:off x="4513602" y="4460533"/>
              <a:ext cx="2592387" cy="2024469"/>
            </a:xfrm>
            <a:prstGeom prst="rect">
              <a:avLst/>
            </a:prstGeom>
            <a:solidFill>
              <a:srgbClr val="FFCC00">
                <a:alpha val="27451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>
                  <a:latin typeface="Calibri" panose="020F0502020204030204" pitchFamily="34" charset="0"/>
                </a:rPr>
                <a:t>Step</a:t>
              </a:r>
              <a:endParaRPr lang="en-GB" altLang="sk-SK">
                <a:latin typeface="Calibri" panose="020F0502020204030204" pitchFamily="34" charset="0"/>
              </a:endParaRPr>
            </a:p>
          </p:txBody>
        </p:sp>
        <p:sp>
          <p:nvSpPr>
            <p:cNvPr id="10" name="Rectangle 36"/>
            <p:cNvSpPr>
              <a:spLocks noChangeArrowheads="1"/>
            </p:cNvSpPr>
            <p:nvPr/>
          </p:nvSpPr>
          <p:spPr bwMode="auto">
            <a:xfrm>
              <a:off x="1905859" y="5135984"/>
              <a:ext cx="2618887" cy="1327414"/>
            </a:xfrm>
            <a:prstGeom prst="rect">
              <a:avLst/>
            </a:prstGeom>
            <a:solidFill>
              <a:srgbClr val="D34831">
                <a:alpha val="28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 sz="1500">
                  <a:solidFill>
                    <a:srgbClr val="FF0000"/>
                  </a:solidFill>
                  <a:latin typeface="Calibri" panose="020F0502020204030204" pitchFamily="34" charset="0"/>
                </a:rPr>
                <a:t>Pohorie</a:t>
              </a:r>
              <a:endParaRPr lang="en-GB" altLang="sk-SK" sz="150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1" name="Rectangle 43"/>
            <p:cNvSpPr>
              <a:spLocks noChangeArrowheads="1"/>
            </p:cNvSpPr>
            <p:nvPr/>
          </p:nvSpPr>
          <p:spPr bwMode="auto">
            <a:xfrm rot="5400000">
              <a:off x="6162805" y="2269436"/>
              <a:ext cx="2735262" cy="1042068"/>
            </a:xfrm>
            <a:prstGeom prst="rect">
              <a:avLst/>
            </a:prstGeom>
            <a:solidFill>
              <a:srgbClr val="DBD9C9">
                <a:alpha val="66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 sz="1650">
                  <a:solidFill>
                    <a:srgbClr val="FF0000"/>
                  </a:solidFill>
                  <a:latin typeface="Calibri" panose="020F0502020204030204" pitchFamily="34" charset="0"/>
                </a:rPr>
                <a:t>Vysoké pohorie</a:t>
              </a:r>
              <a:endParaRPr lang="en-GB" altLang="sk-SK" sz="165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2" name="Rectangle 40"/>
            <p:cNvSpPr>
              <a:spLocks noChangeArrowheads="1"/>
            </p:cNvSpPr>
            <p:nvPr/>
          </p:nvSpPr>
          <p:spPr bwMode="auto">
            <a:xfrm>
              <a:off x="1896388" y="3076773"/>
              <a:ext cx="1268988" cy="2069271"/>
            </a:xfrm>
            <a:prstGeom prst="rect">
              <a:avLst/>
            </a:prstGeom>
            <a:solidFill>
              <a:srgbClr val="11A9DF">
                <a:alpha val="28999"/>
              </a:srgbClr>
            </a:solidFill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sk-SK" altLang="sk-SK" sz="1500">
                  <a:solidFill>
                    <a:schemeClr val="accent2"/>
                  </a:solidFill>
                  <a:latin typeface="Calibri" panose="020F0502020204030204" pitchFamily="34" charset="0"/>
                </a:rPr>
                <a:t>Morský </a:t>
              </a:r>
            </a:p>
            <a:p>
              <a:pPr algn="ctr"/>
              <a:r>
                <a:rPr lang="sk-SK" altLang="sk-SK" sz="1500">
                  <a:solidFill>
                    <a:schemeClr val="accent2"/>
                  </a:solidFill>
                  <a:latin typeface="Calibri" panose="020F0502020204030204" pitchFamily="34" charset="0"/>
                </a:rPr>
                <a:t>záliv</a:t>
              </a:r>
              <a:endParaRPr lang="en-GB" altLang="sk-SK" sz="1500">
                <a:solidFill>
                  <a:schemeClr val="accent2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3" name="Rectangle 43"/>
            <p:cNvSpPr>
              <a:spLocks noChangeArrowheads="1"/>
            </p:cNvSpPr>
            <p:nvPr/>
          </p:nvSpPr>
          <p:spPr bwMode="auto">
            <a:xfrm rot="5400000">
              <a:off x="2806215" y="3427707"/>
              <a:ext cx="2066412" cy="1350143"/>
            </a:xfrm>
            <a:prstGeom prst="rect">
              <a:avLst/>
            </a:prstGeom>
            <a:solidFill>
              <a:srgbClr val="DBD9C9">
                <a:alpha val="7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 sz="1500">
                  <a:solidFill>
                    <a:srgbClr val="FF0000"/>
                  </a:solidFill>
                  <a:latin typeface="Calibri" panose="020F0502020204030204" pitchFamily="34" charset="0"/>
                </a:rPr>
                <a:t>Pohorie</a:t>
              </a:r>
              <a:endParaRPr lang="en-GB" altLang="sk-SK" sz="150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4" name="Rectangle 39"/>
            <p:cNvSpPr>
              <a:spLocks noChangeArrowheads="1"/>
            </p:cNvSpPr>
            <p:nvPr/>
          </p:nvSpPr>
          <p:spPr bwMode="auto">
            <a:xfrm>
              <a:off x="7107229" y="4446373"/>
              <a:ext cx="3214542" cy="1362999"/>
            </a:xfrm>
            <a:prstGeom prst="rect">
              <a:avLst/>
            </a:prstGeom>
            <a:solidFill>
              <a:srgbClr val="00FF00">
                <a:alpha val="28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>
                  <a:latin typeface="Calibri" panose="020F0502020204030204" pitchFamily="34" charset="0"/>
                </a:rPr>
                <a:t>Lesy a políčka</a:t>
              </a:r>
              <a:endParaRPr lang="en-GB" altLang="sk-SK">
                <a:latin typeface="Calibri" panose="020F0502020204030204" pitchFamily="34" charset="0"/>
              </a:endParaRPr>
            </a:p>
          </p:txBody>
        </p:sp>
        <p:sp>
          <p:nvSpPr>
            <p:cNvPr id="15" name="Rectangle 36"/>
            <p:cNvSpPr>
              <a:spLocks noChangeArrowheads="1"/>
            </p:cNvSpPr>
            <p:nvPr/>
          </p:nvSpPr>
          <p:spPr bwMode="auto">
            <a:xfrm>
              <a:off x="4529964" y="486733"/>
              <a:ext cx="1344950" cy="1498590"/>
            </a:xfrm>
            <a:prstGeom prst="rect">
              <a:avLst/>
            </a:prstGeom>
            <a:solidFill>
              <a:srgbClr val="D34831">
                <a:alpha val="28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 sz="1500">
                  <a:solidFill>
                    <a:srgbClr val="FF0000"/>
                  </a:solidFill>
                  <a:latin typeface="Calibri" panose="020F0502020204030204" pitchFamily="34" charset="0"/>
                </a:rPr>
                <a:t>Ložiská </a:t>
              </a:r>
              <a:br>
                <a:rPr lang="sk-SK" altLang="sk-SK" sz="1500">
                  <a:solidFill>
                    <a:srgbClr val="FF0000"/>
                  </a:solidFill>
                  <a:latin typeface="Calibri" panose="020F0502020204030204" pitchFamily="34" charset="0"/>
                </a:rPr>
              </a:br>
              <a:r>
                <a:rPr lang="sk-SK" altLang="sk-SK" sz="1500">
                  <a:solidFill>
                    <a:srgbClr val="FF0000"/>
                  </a:solidFill>
                  <a:latin typeface="Calibri" panose="020F0502020204030204" pitchFamily="34" charset="0"/>
                </a:rPr>
                <a:t>drahých </a:t>
              </a:r>
              <a:br>
                <a:rPr lang="sk-SK" altLang="sk-SK" sz="1500">
                  <a:solidFill>
                    <a:srgbClr val="FF0000"/>
                  </a:solidFill>
                  <a:latin typeface="Calibri" panose="020F0502020204030204" pitchFamily="34" charset="0"/>
                </a:rPr>
              </a:br>
              <a:r>
                <a:rPr lang="sk-SK" altLang="sk-SK" sz="1500">
                  <a:solidFill>
                    <a:srgbClr val="FF0000"/>
                  </a:solidFill>
                  <a:latin typeface="Calibri" panose="020F0502020204030204" pitchFamily="34" charset="0"/>
                </a:rPr>
                <a:t>kovov</a:t>
              </a:r>
              <a:endParaRPr lang="en-GB" altLang="sk-SK" sz="150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6" name="Rectangle 40"/>
            <p:cNvSpPr>
              <a:spLocks noChangeArrowheads="1"/>
            </p:cNvSpPr>
            <p:nvPr/>
          </p:nvSpPr>
          <p:spPr bwMode="auto">
            <a:xfrm>
              <a:off x="5871854" y="1419054"/>
              <a:ext cx="1137547" cy="566269"/>
            </a:xfrm>
            <a:prstGeom prst="rect">
              <a:avLst/>
            </a:prstGeom>
            <a:solidFill>
              <a:srgbClr val="11A9DF">
                <a:alpha val="28999"/>
              </a:srgbClr>
            </a:solidFill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sk-SK" altLang="sk-SK" sz="1500">
                  <a:solidFill>
                    <a:schemeClr val="accent2"/>
                  </a:solidFill>
                  <a:latin typeface="Calibri" panose="020F0502020204030204" pitchFamily="34" charset="0"/>
                </a:rPr>
                <a:t>Jazero</a:t>
              </a:r>
              <a:endParaRPr lang="en-GB" altLang="sk-SK" sz="1500">
                <a:solidFill>
                  <a:schemeClr val="accent2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17" name="TextovéPole 16"/>
          <p:cNvSpPr txBox="1"/>
          <p:nvPr/>
        </p:nvSpPr>
        <p:spPr>
          <a:xfrm>
            <a:off x="1190064" y="253730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600" i="1">
                <a:latin typeface="Calibri" panose="020F0502020204030204" pitchFamily="34" charset="0"/>
              </a:rPr>
              <a:t>pred 500 rokmi</a:t>
            </a:r>
            <a:endParaRPr lang="sk-SK" sz="1600" i="1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53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ovéPole 14"/>
          <p:cNvSpPr txBox="1"/>
          <p:nvPr/>
        </p:nvSpPr>
        <p:spPr>
          <a:xfrm>
            <a:off x="1129552" y="255866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600" i="1">
                <a:latin typeface="Calibri" panose="020F0502020204030204" pitchFamily="34" charset="0"/>
              </a:rPr>
              <a:t>pred 200 rokmi</a:t>
            </a:r>
            <a:endParaRPr lang="sk-SK" sz="1600" i="1">
              <a:latin typeface="Calibri" panose="020F0502020204030204" pitchFamily="34" charset="0"/>
            </a:endParaRPr>
          </a:p>
        </p:txBody>
      </p:sp>
      <p:grpSp>
        <p:nvGrpSpPr>
          <p:cNvPr id="18" name="Skupina 17"/>
          <p:cNvGrpSpPr/>
          <p:nvPr/>
        </p:nvGrpSpPr>
        <p:grpSpPr>
          <a:xfrm>
            <a:off x="626391" y="771180"/>
            <a:ext cx="7864321" cy="5516488"/>
            <a:chOff x="1936729" y="407725"/>
            <a:chExt cx="8433782" cy="6000987"/>
          </a:xfrm>
        </p:grpSpPr>
        <p:sp>
          <p:nvSpPr>
            <p:cNvPr id="19" name="Rectangle 42"/>
            <p:cNvSpPr>
              <a:spLocks noChangeArrowheads="1"/>
            </p:cNvSpPr>
            <p:nvPr/>
          </p:nvSpPr>
          <p:spPr bwMode="auto">
            <a:xfrm>
              <a:off x="8091812" y="410444"/>
              <a:ext cx="2270300" cy="3671720"/>
            </a:xfrm>
            <a:prstGeom prst="rect">
              <a:avLst/>
            </a:prstGeom>
            <a:solidFill>
              <a:srgbClr val="00FF00">
                <a:alpha val="28000"/>
              </a:srgbClr>
            </a:solidFill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k-SK" altLang="sk-SK">
                <a:latin typeface="Calibri" panose="020F0502020204030204" pitchFamily="34" charset="0"/>
              </a:endParaRPr>
            </a:p>
            <a:p>
              <a:pPr algn="ctr"/>
              <a:r>
                <a:rPr lang="sk-SK" altLang="sk-SK">
                  <a:latin typeface="Calibri" panose="020F0502020204030204" pitchFamily="34" charset="0"/>
                </a:rPr>
                <a:t>Lesy</a:t>
              </a:r>
              <a:endParaRPr lang="en-GB" altLang="sk-SK">
                <a:latin typeface="Calibri" panose="020F0502020204030204" pitchFamily="34" charset="0"/>
              </a:endParaRPr>
            </a:p>
          </p:txBody>
        </p:sp>
        <p:sp>
          <p:nvSpPr>
            <p:cNvPr id="20" name="Rectangle 39"/>
            <p:cNvSpPr>
              <a:spLocks noChangeArrowheads="1"/>
            </p:cNvSpPr>
            <p:nvPr/>
          </p:nvSpPr>
          <p:spPr bwMode="auto">
            <a:xfrm>
              <a:off x="1937174" y="407725"/>
              <a:ext cx="2632829" cy="2592387"/>
            </a:xfrm>
            <a:prstGeom prst="rect">
              <a:avLst/>
            </a:prstGeom>
            <a:solidFill>
              <a:srgbClr val="D6EB99">
                <a:alpha val="7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 sz="1500">
                  <a:latin typeface="Calibri" panose="020F0502020204030204" pitchFamily="34" charset="0"/>
                </a:rPr>
                <a:t>Úrodná </a:t>
              </a:r>
            </a:p>
            <a:p>
              <a:pPr algn="ctr"/>
              <a:r>
                <a:rPr lang="sk-SK" altLang="sk-SK" sz="1500">
                  <a:latin typeface="Calibri" panose="020F0502020204030204" pitchFamily="34" charset="0"/>
                </a:rPr>
                <a:t>poľnohospodárska </a:t>
              </a:r>
            </a:p>
            <a:p>
              <a:pPr algn="ctr"/>
              <a:r>
                <a:rPr lang="sk-SK" altLang="sk-SK" sz="1500">
                  <a:latin typeface="Calibri" panose="020F0502020204030204" pitchFamily="34" charset="0"/>
                </a:rPr>
                <a:t>krajina s poliami</a:t>
              </a:r>
              <a:endParaRPr lang="en-GB" altLang="sk-SK" sz="1500">
                <a:latin typeface="Calibri" panose="020F0502020204030204" pitchFamily="34" charset="0"/>
              </a:endParaRPr>
            </a:p>
          </p:txBody>
        </p:sp>
        <p:sp>
          <p:nvSpPr>
            <p:cNvPr id="21" name="Rectangle 44"/>
            <p:cNvSpPr>
              <a:spLocks noChangeArrowheads="1"/>
            </p:cNvSpPr>
            <p:nvPr/>
          </p:nvSpPr>
          <p:spPr bwMode="auto">
            <a:xfrm>
              <a:off x="4548312" y="1912818"/>
              <a:ext cx="2502499" cy="2168993"/>
            </a:xfrm>
            <a:prstGeom prst="rect">
              <a:avLst/>
            </a:prstGeom>
            <a:solidFill>
              <a:srgbClr val="FFFF00">
                <a:alpha val="53999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>
                  <a:solidFill>
                    <a:srgbClr val="FF0000"/>
                  </a:solidFill>
                  <a:latin typeface="Calibri" panose="020F0502020204030204" pitchFamily="34" charset="0"/>
                </a:rPr>
                <a:t>Púšť</a:t>
              </a:r>
              <a:endParaRPr lang="en-GB" altLang="sk-SK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2" name="Rectangle 40"/>
            <p:cNvSpPr>
              <a:spLocks noChangeArrowheads="1"/>
            </p:cNvSpPr>
            <p:nvPr/>
          </p:nvSpPr>
          <p:spPr bwMode="auto">
            <a:xfrm>
              <a:off x="4553943" y="4082852"/>
              <a:ext cx="5808168" cy="301391"/>
            </a:xfrm>
            <a:prstGeom prst="rect">
              <a:avLst/>
            </a:prstGeom>
            <a:solidFill>
              <a:srgbClr val="11A9DF">
                <a:alpha val="28999"/>
              </a:srgbClr>
            </a:solidFill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sk-SK" altLang="sk-SK" sz="1500">
                  <a:solidFill>
                    <a:schemeClr val="accent2"/>
                  </a:solidFill>
                  <a:latin typeface="Calibri" panose="020F0502020204030204" pitchFamily="34" charset="0"/>
                </a:rPr>
                <a:t>Rieka</a:t>
              </a:r>
              <a:endParaRPr lang="en-GB" altLang="sk-SK" sz="1500">
                <a:solidFill>
                  <a:schemeClr val="accent2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3" name="Rectangle 37"/>
            <p:cNvSpPr>
              <a:spLocks noChangeArrowheads="1"/>
            </p:cNvSpPr>
            <p:nvPr/>
          </p:nvSpPr>
          <p:spPr bwMode="auto">
            <a:xfrm>
              <a:off x="7146330" y="5730919"/>
              <a:ext cx="3224181" cy="656366"/>
            </a:xfrm>
            <a:prstGeom prst="rect">
              <a:avLst/>
            </a:prstGeom>
            <a:solidFill>
              <a:srgbClr val="D34831">
                <a:alpha val="28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 sz="1200">
                  <a:solidFill>
                    <a:srgbClr val="FF0000"/>
                  </a:solidFill>
                  <a:latin typeface="Calibri" panose="020F0502020204030204" pitchFamily="34" charset="0"/>
                </a:rPr>
                <a:t>Objavenie ložísk žel.rudy a jej ťažba</a:t>
              </a:r>
              <a:endParaRPr lang="en-GB" altLang="sk-SK" sz="120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4" name="Rectangle 41"/>
            <p:cNvSpPr>
              <a:spLocks noChangeArrowheads="1"/>
            </p:cNvSpPr>
            <p:nvPr/>
          </p:nvSpPr>
          <p:spPr bwMode="auto">
            <a:xfrm>
              <a:off x="4553943" y="4384243"/>
              <a:ext cx="2592387" cy="2024469"/>
            </a:xfrm>
            <a:prstGeom prst="rect">
              <a:avLst/>
            </a:prstGeom>
            <a:solidFill>
              <a:srgbClr val="FFCC00">
                <a:alpha val="27451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>
                  <a:latin typeface="Calibri" panose="020F0502020204030204" pitchFamily="34" charset="0"/>
                </a:rPr>
                <a:t>Step</a:t>
              </a:r>
              <a:endParaRPr lang="en-GB" altLang="sk-SK">
                <a:latin typeface="Calibri" panose="020F0502020204030204" pitchFamily="34" charset="0"/>
              </a:endParaRPr>
            </a:p>
          </p:txBody>
        </p:sp>
        <p:sp>
          <p:nvSpPr>
            <p:cNvPr id="25" name="Rectangle 36"/>
            <p:cNvSpPr>
              <a:spLocks noChangeArrowheads="1"/>
            </p:cNvSpPr>
            <p:nvPr/>
          </p:nvSpPr>
          <p:spPr bwMode="auto">
            <a:xfrm>
              <a:off x="1946200" y="5059694"/>
              <a:ext cx="2618887" cy="1327414"/>
            </a:xfrm>
            <a:prstGeom prst="rect">
              <a:avLst/>
            </a:prstGeom>
            <a:solidFill>
              <a:srgbClr val="D34831">
                <a:alpha val="28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 sz="1500">
                  <a:solidFill>
                    <a:srgbClr val="FF0000"/>
                  </a:solidFill>
                  <a:latin typeface="Calibri" panose="020F0502020204030204" pitchFamily="34" charset="0"/>
                </a:rPr>
                <a:t>Objavenie uhlia</a:t>
              </a:r>
              <a:br>
                <a:rPr lang="sk-SK" altLang="sk-SK" sz="1500">
                  <a:solidFill>
                    <a:srgbClr val="FF0000"/>
                  </a:solidFill>
                  <a:latin typeface="Calibri" panose="020F0502020204030204" pitchFamily="34" charset="0"/>
                </a:rPr>
              </a:br>
              <a:r>
                <a:rPr lang="sk-SK" altLang="sk-SK" sz="1500">
                  <a:solidFill>
                    <a:srgbClr val="FF0000"/>
                  </a:solidFill>
                  <a:latin typeface="Calibri" panose="020F0502020204030204" pitchFamily="34" charset="0"/>
                </a:rPr>
                <a:t>a začatie s jeho ťažbou</a:t>
              </a:r>
              <a:endParaRPr lang="en-GB" altLang="sk-SK" sz="150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6" name="Rectangle 43"/>
            <p:cNvSpPr>
              <a:spLocks noChangeArrowheads="1"/>
            </p:cNvSpPr>
            <p:nvPr/>
          </p:nvSpPr>
          <p:spPr bwMode="auto">
            <a:xfrm rot="5400000">
              <a:off x="6203146" y="2193146"/>
              <a:ext cx="2735262" cy="1042068"/>
            </a:xfrm>
            <a:prstGeom prst="rect">
              <a:avLst/>
            </a:prstGeom>
            <a:solidFill>
              <a:srgbClr val="DBD9C9">
                <a:alpha val="66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 sz="1650">
                  <a:solidFill>
                    <a:srgbClr val="FF0000"/>
                  </a:solidFill>
                  <a:latin typeface="Calibri" panose="020F0502020204030204" pitchFamily="34" charset="0"/>
                </a:rPr>
                <a:t>Vysoké pohorie</a:t>
              </a:r>
              <a:endParaRPr lang="en-GB" altLang="sk-SK" sz="165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7" name="Rectangle 40"/>
            <p:cNvSpPr>
              <a:spLocks noChangeArrowheads="1"/>
            </p:cNvSpPr>
            <p:nvPr/>
          </p:nvSpPr>
          <p:spPr bwMode="auto">
            <a:xfrm>
              <a:off x="1936729" y="3000483"/>
              <a:ext cx="1268988" cy="2069271"/>
            </a:xfrm>
            <a:prstGeom prst="rect">
              <a:avLst/>
            </a:prstGeom>
            <a:solidFill>
              <a:srgbClr val="11A9DF">
                <a:alpha val="28999"/>
              </a:srgbClr>
            </a:solidFill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sk-SK" altLang="sk-SK" sz="1500">
                  <a:solidFill>
                    <a:schemeClr val="accent2"/>
                  </a:solidFill>
                  <a:latin typeface="Calibri" panose="020F0502020204030204" pitchFamily="34" charset="0"/>
                </a:rPr>
                <a:t>Morský </a:t>
              </a:r>
            </a:p>
            <a:p>
              <a:pPr algn="ctr"/>
              <a:r>
                <a:rPr lang="sk-SK" altLang="sk-SK" sz="1500">
                  <a:solidFill>
                    <a:schemeClr val="accent2"/>
                  </a:solidFill>
                  <a:latin typeface="Calibri" panose="020F0502020204030204" pitchFamily="34" charset="0"/>
                </a:rPr>
                <a:t>záliv</a:t>
              </a:r>
              <a:endParaRPr lang="en-GB" altLang="sk-SK" sz="1500">
                <a:solidFill>
                  <a:schemeClr val="accent2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8" name="Rectangle 43"/>
            <p:cNvSpPr>
              <a:spLocks noChangeArrowheads="1"/>
            </p:cNvSpPr>
            <p:nvPr/>
          </p:nvSpPr>
          <p:spPr bwMode="auto">
            <a:xfrm rot="5400000">
              <a:off x="2846556" y="3351417"/>
              <a:ext cx="2066412" cy="1350143"/>
            </a:xfrm>
            <a:prstGeom prst="rect">
              <a:avLst/>
            </a:prstGeom>
            <a:solidFill>
              <a:srgbClr val="DBD9C9">
                <a:alpha val="7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 sz="1500">
                  <a:latin typeface="Calibri" panose="020F0502020204030204" pitchFamily="34" charset="0"/>
                </a:rPr>
                <a:t>Pasienky, sady </a:t>
              </a:r>
              <a:br>
                <a:rPr lang="sk-SK" altLang="sk-SK" sz="1500">
                  <a:latin typeface="Calibri" panose="020F0502020204030204" pitchFamily="34" charset="0"/>
                </a:rPr>
              </a:br>
              <a:r>
                <a:rPr lang="sk-SK" altLang="sk-SK" sz="1500">
                  <a:latin typeface="Calibri" panose="020F0502020204030204" pitchFamily="34" charset="0"/>
                </a:rPr>
                <a:t>a políčka</a:t>
              </a:r>
              <a:endParaRPr lang="en-GB" altLang="sk-SK" sz="1500">
                <a:latin typeface="Calibri" panose="020F0502020204030204" pitchFamily="34" charset="0"/>
              </a:endParaRPr>
            </a:p>
          </p:txBody>
        </p:sp>
        <p:sp>
          <p:nvSpPr>
            <p:cNvPr id="29" name="Rectangle 39"/>
            <p:cNvSpPr>
              <a:spLocks noChangeArrowheads="1"/>
            </p:cNvSpPr>
            <p:nvPr/>
          </p:nvSpPr>
          <p:spPr bwMode="auto">
            <a:xfrm>
              <a:off x="7147570" y="4370083"/>
              <a:ext cx="3214542" cy="1362999"/>
            </a:xfrm>
            <a:prstGeom prst="rect">
              <a:avLst/>
            </a:prstGeom>
            <a:solidFill>
              <a:srgbClr val="D6EB99">
                <a:alpha val="7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 sz="1500">
                  <a:latin typeface="Calibri" panose="020F0502020204030204" pitchFamily="34" charset="0"/>
                </a:rPr>
                <a:t>Úrodná </a:t>
              </a:r>
            </a:p>
            <a:p>
              <a:pPr algn="ctr"/>
              <a:r>
                <a:rPr lang="sk-SK" altLang="sk-SK" sz="1500">
                  <a:latin typeface="Calibri" panose="020F0502020204030204" pitchFamily="34" charset="0"/>
                </a:rPr>
                <a:t>poľnohospodárska </a:t>
              </a:r>
            </a:p>
            <a:p>
              <a:pPr algn="ctr"/>
              <a:r>
                <a:rPr lang="sk-SK" altLang="sk-SK" sz="1500">
                  <a:latin typeface="Calibri" panose="020F0502020204030204" pitchFamily="34" charset="0"/>
                </a:rPr>
                <a:t>krajina s poliami</a:t>
              </a:r>
              <a:endParaRPr lang="en-GB" altLang="sk-SK" sz="1500">
                <a:latin typeface="Calibri" panose="020F0502020204030204" pitchFamily="34" charset="0"/>
              </a:endParaRPr>
            </a:p>
          </p:txBody>
        </p:sp>
        <p:sp>
          <p:nvSpPr>
            <p:cNvPr id="30" name="Rectangle 36"/>
            <p:cNvSpPr>
              <a:spLocks noChangeArrowheads="1"/>
            </p:cNvSpPr>
            <p:nvPr/>
          </p:nvSpPr>
          <p:spPr bwMode="auto">
            <a:xfrm>
              <a:off x="4570305" y="410443"/>
              <a:ext cx="1344950" cy="1498590"/>
            </a:xfrm>
            <a:prstGeom prst="rect">
              <a:avLst/>
            </a:prstGeom>
            <a:solidFill>
              <a:srgbClr val="D34831">
                <a:alpha val="25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 sz="1500">
                  <a:solidFill>
                    <a:srgbClr val="FF0000"/>
                  </a:solidFill>
                  <a:latin typeface="Calibri" panose="020F0502020204030204" pitchFamily="34" charset="0"/>
                </a:rPr>
                <a:t>Intenzívna</a:t>
              </a:r>
              <a:br>
                <a:rPr lang="sk-SK" altLang="sk-SK" sz="1500">
                  <a:solidFill>
                    <a:srgbClr val="FF0000"/>
                  </a:solidFill>
                  <a:latin typeface="Calibri" panose="020F0502020204030204" pitchFamily="34" charset="0"/>
                </a:rPr>
              </a:br>
              <a:r>
                <a:rPr lang="sk-SK" altLang="sk-SK" sz="1500">
                  <a:solidFill>
                    <a:srgbClr val="FF0000"/>
                  </a:solidFill>
                  <a:latin typeface="Calibri" panose="020F0502020204030204" pitchFamily="34" charset="0"/>
                </a:rPr>
                <a:t>ťažba</a:t>
              </a:r>
              <a:endParaRPr lang="en-GB" altLang="sk-SK" sz="150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1" name="Rectangle 40"/>
            <p:cNvSpPr>
              <a:spLocks noChangeArrowheads="1"/>
            </p:cNvSpPr>
            <p:nvPr/>
          </p:nvSpPr>
          <p:spPr bwMode="auto">
            <a:xfrm>
              <a:off x="5912195" y="1342764"/>
              <a:ext cx="1137547" cy="566269"/>
            </a:xfrm>
            <a:prstGeom prst="rect">
              <a:avLst/>
            </a:prstGeom>
            <a:solidFill>
              <a:srgbClr val="11A9DF">
                <a:alpha val="28999"/>
              </a:srgbClr>
            </a:solidFill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sk-SK" altLang="sk-SK" sz="1500">
                  <a:solidFill>
                    <a:schemeClr val="accent2"/>
                  </a:solidFill>
                  <a:latin typeface="Calibri" panose="020F0502020204030204" pitchFamily="34" charset="0"/>
                </a:rPr>
                <a:t>Jazero</a:t>
              </a:r>
              <a:endParaRPr lang="en-GB" altLang="sk-SK" sz="1500">
                <a:solidFill>
                  <a:schemeClr val="accent2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2" name="Rectangle 38"/>
            <p:cNvSpPr>
              <a:spLocks noChangeArrowheads="1"/>
            </p:cNvSpPr>
            <p:nvPr/>
          </p:nvSpPr>
          <p:spPr bwMode="auto">
            <a:xfrm>
              <a:off x="5916958" y="413467"/>
              <a:ext cx="2170507" cy="935038"/>
            </a:xfrm>
            <a:prstGeom prst="rect">
              <a:avLst/>
            </a:prstGeom>
            <a:solidFill>
              <a:schemeClr val="accent1">
                <a:alpha val="57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 sz="1350">
                  <a:solidFill>
                    <a:srgbClr val="002060"/>
                  </a:solidFill>
                  <a:latin typeface="Calibri" panose="020F0502020204030204" pitchFamily="34" charset="0"/>
                </a:rPr>
                <a:t>Mokrade</a:t>
              </a:r>
              <a:endParaRPr lang="en-GB" altLang="sk-SK" sz="1350">
                <a:solidFill>
                  <a:srgbClr val="002060"/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325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ovéPole 14"/>
          <p:cNvSpPr txBox="1"/>
          <p:nvPr/>
        </p:nvSpPr>
        <p:spPr>
          <a:xfrm>
            <a:off x="1072403" y="278820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600" i="1">
                <a:latin typeface="Calibri" panose="020F0502020204030204" pitchFamily="34" charset="0"/>
              </a:rPr>
              <a:t>pred 100 rokmi</a:t>
            </a:r>
            <a:endParaRPr lang="sk-SK" sz="1600" i="1">
              <a:latin typeface="Calibri" panose="020F0502020204030204" pitchFamily="34" charset="0"/>
            </a:endParaRPr>
          </a:p>
        </p:txBody>
      </p:sp>
      <p:grpSp>
        <p:nvGrpSpPr>
          <p:cNvPr id="19" name="Skupina 18"/>
          <p:cNvGrpSpPr/>
          <p:nvPr/>
        </p:nvGrpSpPr>
        <p:grpSpPr>
          <a:xfrm>
            <a:off x="722783" y="804508"/>
            <a:ext cx="7798694" cy="5533945"/>
            <a:chOff x="1842599" y="524357"/>
            <a:chExt cx="8456871" cy="6000987"/>
          </a:xfrm>
        </p:grpSpPr>
        <p:sp>
          <p:nvSpPr>
            <p:cNvPr id="20" name="Rectangle 42"/>
            <p:cNvSpPr>
              <a:spLocks noChangeArrowheads="1"/>
            </p:cNvSpPr>
            <p:nvPr/>
          </p:nvSpPr>
          <p:spPr bwMode="auto">
            <a:xfrm>
              <a:off x="7997682" y="527076"/>
              <a:ext cx="2270300" cy="2101052"/>
            </a:xfrm>
            <a:prstGeom prst="rect">
              <a:avLst/>
            </a:prstGeom>
            <a:solidFill>
              <a:srgbClr val="00FF00">
                <a:alpha val="28000"/>
              </a:srgbClr>
            </a:solidFill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sk-SK" altLang="sk-SK">
                  <a:latin typeface="Calibri" panose="020F0502020204030204" pitchFamily="34" charset="0"/>
                </a:rPr>
                <a:t>Lesy</a:t>
              </a:r>
              <a:endParaRPr lang="en-GB" altLang="sk-SK">
                <a:latin typeface="Calibri" panose="020F0502020204030204" pitchFamily="34" charset="0"/>
              </a:endParaRPr>
            </a:p>
          </p:txBody>
        </p:sp>
        <p:sp>
          <p:nvSpPr>
            <p:cNvPr id="21" name="Rectangle 38"/>
            <p:cNvSpPr>
              <a:spLocks noChangeArrowheads="1"/>
            </p:cNvSpPr>
            <p:nvPr/>
          </p:nvSpPr>
          <p:spPr bwMode="auto">
            <a:xfrm>
              <a:off x="5826105" y="524358"/>
              <a:ext cx="2170507" cy="935038"/>
            </a:xfrm>
            <a:prstGeom prst="rect">
              <a:avLst/>
            </a:prstGeom>
            <a:solidFill>
              <a:schemeClr val="accent1">
                <a:alpha val="57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 sz="1350">
                  <a:latin typeface="Calibri" panose="020F0502020204030204" pitchFamily="34" charset="0"/>
                </a:rPr>
                <a:t>Premena mokradí</a:t>
              </a:r>
              <a:br>
                <a:rPr lang="sk-SK" altLang="sk-SK" sz="1350">
                  <a:latin typeface="Calibri" panose="020F0502020204030204" pitchFamily="34" charset="0"/>
                </a:rPr>
              </a:br>
              <a:r>
                <a:rPr lang="sk-SK" altLang="sk-SK" sz="1350">
                  <a:latin typeface="Calibri" panose="020F0502020204030204" pitchFamily="34" charset="0"/>
                </a:rPr>
                <a:t>na polia</a:t>
              </a:r>
              <a:endParaRPr lang="en-GB" altLang="sk-SK" sz="1350">
                <a:latin typeface="Calibri" panose="020F0502020204030204" pitchFamily="34" charset="0"/>
              </a:endParaRPr>
            </a:p>
          </p:txBody>
        </p:sp>
        <p:sp>
          <p:nvSpPr>
            <p:cNvPr id="22" name="Rectangle 39"/>
            <p:cNvSpPr>
              <a:spLocks noChangeArrowheads="1"/>
            </p:cNvSpPr>
            <p:nvPr/>
          </p:nvSpPr>
          <p:spPr bwMode="auto">
            <a:xfrm>
              <a:off x="1843044" y="524357"/>
              <a:ext cx="2632829" cy="2592387"/>
            </a:xfrm>
            <a:prstGeom prst="rect">
              <a:avLst/>
            </a:prstGeom>
            <a:solidFill>
              <a:srgbClr val="D6EB99">
                <a:alpha val="7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 sz="1500">
                  <a:latin typeface="Calibri" panose="020F0502020204030204" pitchFamily="34" charset="0"/>
                </a:rPr>
                <a:t>Využívanie strojov </a:t>
              </a:r>
              <a:br>
                <a:rPr lang="sk-SK" altLang="sk-SK" sz="1500">
                  <a:latin typeface="Calibri" panose="020F0502020204030204" pitchFamily="34" charset="0"/>
                </a:rPr>
              </a:br>
              <a:r>
                <a:rPr lang="sk-SK" altLang="sk-SK" sz="1500">
                  <a:latin typeface="Calibri" panose="020F0502020204030204" pitchFamily="34" charset="0"/>
                </a:rPr>
                <a:t>vyžaduje menej </a:t>
              </a:r>
              <a:br>
                <a:rPr lang="sk-SK" altLang="sk-SK" sz="1500">
                  <a:latin typeface="Calibri" panose="020F0502020204030204" pitchFamily="34" charset="0"/>
                </a:rPr>
              </a:br>
              <a:r>
                <a:rPr lang="sk-SK" altLang="sk-SK" sz="1500">
                  <a:latin typeface="Calibri" panose="020F0502020204030204" pitchFamily="34" charset="0"/>
                </a:rPr>
                <a:t>pracovných síl </a:t>
              </a:r>
              <a:br>
                <a:rPr lang="sk-SK" altLang="sk-SK" sz="1500">
                  <a:latin typeface="Calibri" panose="020F0502020204030204" pitchFamily="34" charset="0"/>
                </a:rPr>
              </a:br>
              <a:r>
                <a:rPr lang="sk-SK" altLang="sk-SK" sz="1500">
                  <a:latin typeface="Calibri" panose="020F0502020204030204" pitchFamily="34" charset="0"/>
                </a:rPr>
                <a:t>v poľnohospodárstve</a:t>
              </a:r>
              <a:endParaRPr lang="en-GB" altLang="sk-SK" sz="1500">
                <a:latin typeface="Calibri" panose="020F0502020204030204" pitchFamily="34" charset="0"/>
              </a:endParaRPr>
            </a:p>
          </p:txBody>
        </p:sp>
        <p:sp>
          <p:nvSpPr>
            <p:cNvPr id="23" name="Rectangle 44"/>
            <p:cNvSpPr>
              <a:spLocks noChangeArrowheads="1"/>
            </p:cNvSpPr>
            <p:nvPr/>
          </p:nvSpPr>
          <p:spPr bwMode="auto">
            <a:xfrm>
              <a:off x="4454182" y="2029450"/>
              <a:ext cx="2502499" cy="2168993"/>
            </a:xfrm>
            <a:prstGeom prst="rect">
              <a:avLst/>
            </a:prstGeom>
            <a:solidFill>
              <a:srgbClr val="FFFF00">
                <a:alpha val="53999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>
                  <a:solidFill>
                    <a:srgbClr val="FF0000"/>
                  </a:solidFill>
                  <a:latin typeface="Calibri" panose="020F0502020204030204" pitchFamily="34" charset="0"/>
                </a:rPr>
                <a:t>Púšť</a:t>
              </a:r>
              <a:endParaRPr lang="en-GB" altLang="sk-SK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4" name="Rectangle 37"/>
            <p:cNvSpPr>
              <a:spLocks noChangeArrowheads="1"/>
            </p:cNvSpPr>
            <p:nvPr/>
          </p:nvSpPr>
          <p:spPr bwMode="auto">
            <a:xfrm>
              <a:off x="7052200" y="5847551"/>
              <a:ext cx="3224181" cy="656366"/>
            </a:xfrm>
            <a:prstGeom prst="rect">
              <a:avLst/>
            </a:prstGeom>
            <a:solidFill>
              <a:srgbClr val="D34831">
                <a:alpha val="28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 sz="1500">
                  <a:solidFill>
                    <a:srgbClr val="FF0000"/>
                  </a:solidFill>
                  <a:latin typeface="Calibri" panose="020F0502020204030204" pitchFamily="34" charset="0"/>
                </a:rPr>
                <a:t>Výstavba hutníckych závodov</a:t>
              </a:r>
              <a:endParaRPr lang="en-GB" altLang="sk-SK" sz="150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5" name="Rectangle 41"/>
            <p:cNvSpPr>
              <a:spLocks noChangeArrowheads="1"/>
            </p:cNvSpPr>
            <p:nvPr/>
          </p:nvSpPr>
          <p:spPr bwMode="auto">
            <a:xfrm>
              <a:off x="4459813" y="4500875"/>
              <a:ext cx="2592387" cy="2024469"/>
            </a:xfrm>
            <a:prstGeom prst="rect">
              <a:avLst/>
            </a:prstGeom>
            <a:solidFill>
              <a:srgbClr val="FFCC00">
                <a:alpha val="27451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>
                  <a:latin typeface="Calibri" panose="020F0502020204030204" pitchFamily="34" charset="0"/>
                </a:rPr>
                <a:t>Step</a:t>
              </a:r>
              <a:endParaRPr lang="en-GB" altLang="sk-SK">
                <a:latin typeface="Calibri" panose="020F0502020204030204" pitchFamily="34" charset="0"/>
              </a:endParaRPr>
            </a:p>
          </p:txBody>
        </p:sp>
        <p:sp>
          <p:nvSpPr>
            <p:cNvPr id="26" name="Rectangle 36"/>
            <p:cNvSpPr>
              <a:spLocks noChangeArrowheads="1"/>
            </p:cNvSpPr>
            <p:nvPr/>
          </p:nvSpPr>
          <p:spPr bwMode="auto">
            <a:xfrm>
              <a:off x="1852070" y="5176326"/>
              <a:ext cx="2618887" cy="1327414"/>
            </a:xfrm>
            <a:prstGeom prst="rect">
              <a:avLst/>
            </a:prstGeom>
            <a:solidFill>
              <a:srgbClr val="D34831">
                <a:alpha val="28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 sz="1500">
                  <a:solidFill>
                    <a:srgbClr val="FF0000"/>
                  </a:solidFill>
                  <a:latin typeface="Calibri" panose="020F0502020204030204" pitchFamily="34" charset="0"/>
                </a:rPr>
                <a:t>Zvyšovanie ťažby, </a:t>
              </a:r>
              <a:br>
                <a:rPr lang="sk-SK" altLang="sk-SK" sz="1500">
                  <a:solidFill>
                    <a:srgbClr val="FF0000"/>
                  </a:solidFill>
                  <a:latin typeface="Calibri" panose="020F0502020204030204" pitchFamily="34" charset="0"/>
                </a:rPr>
              </a:br>
              <a:r>
                <a:rPr lang="sk-SK" altLang="sk-SK" sz="1500">
                  <a:solidFill>
                    <a:srgbClr val="FF0000"/>
                  </a:solidFill>
                  <a:latin typeface="Calibri" panose="020F0502020204030204" pitchFamily="34" charset="0"/>
                </a:rPr>
                <a:t>nedostatok pracovníkov</a:t>
              </a:r>
              <a:br>
                <a:rPr lang="sk-SK" altLang="sk-SK" sz="1500">
                  <a:solidFill>
                    <a:srgbClr val="FF0000"/>
                  </a:solidFill>
                  <a:latin typeface="Calibri" panose="020F0502020204030204" pitchFamily="34" charset="0"/>
                </a:rPr>
              </a:br>
              <a:r>
                <a:rPr lang="sk-SK" altLang="sk-SK" sz="1500">
                  <a:solidFill>
                    <a:srgbClr val="FF0000"/>
                  </a:solidFill>
                  <a:latin typeface="Calibri" panose="020F0502020204030204" pitchFamily="34" charset="0"/>
                </a:rPr>
                <a:t>v baniach</a:t>
              </a:r>
              <a:endParaRPr lang="en-GB" altLang="sk-SK" sz="150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7" name="Rectangle 43"/>
            <p:cNvSpPr>
              <a:spLocks noChangeArrowheads="1"/>
            </p:cNvSpPr>
            <p:nvPr/>
          </p:nvSpPr>
          <p:spPr bwMode="auto">
            <a:xfrm rot="5400000">
              <a:off x="6109016" y="2309778"/>
              <a:ext cx="2735262" cy="1042068"/>
            </a:xfrm>
            <a:prstGeom prst="rect">
              <a:avLst/>
            </a:prstGeom>
            <a:solidFill>
              <a:srgbClr val="DBD9C9">
                <a:alpha val="66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 sz="1650">
                  <a:solidFill>
                    <a:srgbClr val="FF0000"/>
                  </a:solidFill>
                  <a:latin typeface="Calibri" panose="020F0502020204030204" pitchFamily="34" charset="0"/>
                </a:rPr>
                <a:t>Vysoké pohorie</a:t>
              </a:r>
              <a:endParaRPr lang="en-GB" altLang="sk-SK" sz="165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8" name="Rectangle 40"/>
            <p:cNvSpPr>
              <a:spLocks noChangeArrowheads="1"/>
            </p:cNvSpPr>
            <p:nvPr/>
          </p:nvSpPr>
          <p:spPr bwMode="auto">
            <a:xfrm>
              <a:off x="1842599" y="3117115"/>
              <a:ext cx="1268988" cy="2069271"/>
            </a:xfrm>
            <a:prstGeom prst="rect">
              <a:avLst/>
            </a:prstGeom>
            <a:solidFill>
              <a:srgbClr val="11A9DF">
                <a:alpha val="28999"/>
              </a:srgbClr>
            </a:solidFill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sk-SK" altLang="sk-SK" sz="1500">
                  <a:solidFill>
                    <a:schemeClr val="accent2"/>
                  </a:solidFill>
                  <a:latin typeface="Calibri" panose="020F0502020204030204" pitchFamily="34" charset="0"/>
                </a:rPr>
                <a:t>Morský </a:t>
              </a:r>
            </a:p>
            <a:p>
              <a:pPr algn="ctr"/>
              <a:r>
                <a:rPr lang="sk-SK" altLang="sk-SK" sz="1500">
                  <a:solidFill>
                    <a:schemeClr val="accent2"/>
                  </a:solidFill>
                  <a:latin typeface="Calibri" panose="020F0502020204030204" pitchFamily="34" charset="0"/>
                </a:rPr>
                <a:t>záliv</a:t>
              </a:r>
              <a:endParaRPr lang="en-GB" altLang="sk-SK" sz="1500">
                <a:solidFill>
                  <a:schemeClr val="accent2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9" name="Rectangle 43"/>
            <p:cNvSpPr>
              <a:spLocks noChangeArrowheads="1"/>
            </p:cNvSpPr>
            <p:nvPr/>
          </p:nvSpPr>
          <p:spPr bwMode="auto">
            <a:xfrm rot="5400000">
              <a:off x="2752426" y="3468049"/>
              <a:ext cx="2066412" cy="1350143"/>
            </a:xfrm>
            <a:prstGeom prst="rect">
              <a:avLst/>
            </a:prstGeom>
            <a:solidFill>
              <a:srgbClr val="DBD9C9">
                <a:alpha val="7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 sz="1500">
                  <a:latin typeface="Calibri" panose="020F0502020204030204" pitchFamily="34" charset="0"/>
                </a:rPr>
                <a:t>Pasienky, sady </a:t>
              </a:r>
              <a:br>
                <a:rPr lang="sk-SK" altLang="sk-SK" sz="1500">
                  <a:latin typeface="Calibri" panose="020F0502020204030204" pitchFamily="34" charset="0"/>
                </a:rPr>
              </a:br>
              <a:r>
                <a:rPr lang="sk-SK" altLang="sk-SK" sz="1500">
                  <a:latin typeface="Calibri" panose="020F0502020204030204" pitchFamily="34" charset="0"/>
                </a:rPr>
                <a:t>a políčka</a:t>
              </a:r>
              <a:endParaRPr lang="en-GB" altLang="sk-SK" sz="1500">
                <a:latin typeface="Calibri" panose="020F0502020204030204" pitchFamily="34" charset="0"/>
              </a:endParaRPr>
            </a:p>
          </p:txBody>
        </p:sp>
        <p:sp>
          <p:nvSpPr>
            <p:cNvPr id="30" name="Rectangle 39"/>
            <p:cNvSpPr>
              <a:spLocks noChangeArrowheads="1"/>
            </p:cNvSpPr>
            <p:nvPr/>
          </p:nvSpPr>
          <p:spPr bwMode="auto">
            <a:xfrm>
              <a:off x="7053440" y="4486715"/>
              <a:ext cx="3214542" cy="1362999"/>
            </a:xfrm>
            <a:prstGeom prst="rect">
              <a:avLst/>
            </a:prstGeom>
            <a:solidFill>
              <a:srgbClr val="D6EB99">
                <a:alpha val="7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 sz="1500">
                  <a:latin typeface="Calibri" panose="020F0502020204030204" pitchFamily="34" charset="0"/>
                </a:rPr>
                <a:t>Úrodná </a:t>
              </a:r>
            </a:p>
            <a:p>
              <a:pPr algn="ctr"/>
              <a:r>
                <a:rPr lang="sk-SK" altLang="sk-SK" sz="1500">
                  <a:latin typeface="Calibri" panose="020F0502020204030204" pitchFamily="34" charset="0"/>
                </a:rPr>
                <a:t>poľnohospodárska </a:t>
              </a:r>
            </a:p>
            <a:p>
              <a:pPr algn="ctr"/>
              <a:r>
                <a:rPr lang="sk-SK" altLang="sk-SK" sz="1500">
                  <a:latin typeface="Calibri" panose="020F0502020204030204" pitchFamily="34" charset="0"/>
                </a:rPr>
                <a:t>krajina s poliami</a:t>
              </a:r>
              <a:endParaRPr lang="en-GB" altLang="sk-SK" sz="1500">
                <a:latin typeface="Calibri" panose="020F0502020204030204" pitchFamily="34" charset="0"/>
              </a:endParaRPr>
            </a:p>
          </p:txBody>
        </p:sp>
        <p:sp>
          <p:nvSpPr>
            <p:cNvPr id="31" name="Rectangle 36"/>
            <p:cNvSpPr>
              <a:spLocks noChangeArrowheads="1"/>
            </p:cNvSpPr>
            <p:nvPr/>
          </p:nvSpPr>
          <p:spPr bwMode="auto">
            <a:xfrm>
              <a:off x="4476175" y="527075"/>
              <a:ext cx="1344950" cy="1498590"/>
            </a:xfrm>
            <a:prstGeom prst="rect">
              <a:avLst/>
            </a:prstGeom>
            <a:solidFill>
              <a:srgbClr val="D34831">
                <a:alpha val="25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 sz="1500">
                  <a:solidFill>
                    <a:srgbClr val="FF0000"/>
                  </a:solidFill>
                  <a:latin typeface="Calibri" panose="020F0502020204030204" pitchFamily="34" charset="0"/>
                </a:rPr>
                <a:t>Útlm</a:t>
              </a:r>
              <a:br>
                <a:rPr lang="sk-SK" altLang="sk-SK" sz="1500">
                  <a:solidFill>
                    <a:srgbClr val="FF0000"/>
                  </a:solidFill>
                  <a:latin typeface="Calibri" panose="020F0502020204030204" pitchFamily="34" charset="0"/>
                </a:rPr>
              </a:br>
              <a:r>
                <a:rPr lang="sk-SK" altLang="sk-SK" sz="1500">
                  <a:solidFill>
                    <a:srgbClr val="FF0000"/>
                  </a:solidFill>
                  <a:latin typeface="Calibri" panose="020F0502020204030204" pitchFamily="34" charset="0"/>
                </a:rPr>
                <a:t>a zastavenie</a:t>
              </a:r>
              <a:br>
                <a:rPr lang="sk-SK" altLang="sk-SK" sz="1500">
                  <a:solidFill>
                    <a:srgbClr val="FF0000"/>
                  </a:solidFill>
                  <a:latin typeface="Calibri" panose="020F0502020204030204" pitchFamily="34" charset="0"/>
                </a:rPr>
              </a:br>
              <a:r>
                <a:rPr lang="sk-SK" altLang="sk-SK" sz="1500">
                  <a:solidFill>
                    <a:srgbClr val="FF0000"/>
                  </a:solidFill>
                  <a:latin typeface="Calibri" panose="020F0502020204030204" pitchFamily="34" charset="0"/>
                </a:rPr>
                <a:t>ťažby</a:t>
              </a:r>
              <a:endParaRPr lang="en-GB" altLang="sk-SK" sz="150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2" name="Rectangle 40"/>
            <p:cNvSpPr>
              <a:spLocks noChangeArrowheads="1"/>
            </p:cNvSpPr>
            <p:nvPr/>
          </p:nvSpPr>
          <p:spPr bwMode="auto">
            <a:xfrm>
              <a:off x="5818065" y="1459396"/>
              <a:ext cx="1137547" cy="566269"/>
            </a:xfrm>
            <a:prstGeom prst="rect">
              <a:avLst/>
            </a:prstGeom>
            <a:solidFill>
              <a:srgbClr val="11A9DF">
                <a:alpha val="28999"/>
              </a:srgbClr>
            </a:solidFill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sk-SK" altLang="sk-SK" sz="1500">
                  <a:solidFill>
                    <a:schemeClr val="accent2"/>
                  </a:solidFill>
                  <a:latin typeface="Calibri" panose="020F0502020204030204" pitchFamily="34" charset="0"/>
                </a:rPr>
                <a:t>Jazero</a:t>
              </a:r>
              <a:endParaRPr lang="en-GB" altLang="sk-SK" sz="1500">
                <a:solidFill>
                  <a:schemeClr val="accent2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3" name="Rectangle 39"/>
            <p:cNvSpPr>
              <a:spLocks noChangeArrowheads="1"/>
            </p:cNvSpPr>
            <p:nvPr/>
          </p:nvSpPr>
          <p:spPr bwMode="auto">
            <a:xfrm>
              <a:off x="7996612" y="2625036"/>
              <a:ext cx="2302858" cy="1573407"/>
            </a:xfrm>
            <a:prstGeom prst="rect">
              <a:avLst/>
            </a:prstGeom>
            <a:solidFill>
              <a:srgbClr val="D6EB99">
                <a:alpha val="7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 sz="1500">
                  <a:latin typeface="Calibri" panose="020F0502020204030204" pitchFamily="34" charset="0"/>
                </a:rPr>
                <a:t>Úrodná </a:t>
              </a:r>
            </a:p>
            <a:p>
              <a:pPr algn="ctr"/>
              <a:r>
                <a:rPr lang="sk-SK" altLang="sk-SK" sz="1500">
                  <a:latin typeface="Calibri" panose="020F0502020204030204" pitchFamily="34" charset="0"/>
                </a:rPr>
                <a:t>poľnohospodárska </a:t>
              </a:r>
            </a:p>
            <a:p>
              <a:pPr algn="ctr"/>
              <a:r>
                <a:rPr lang="sk-SK" altLang="sk-SK" sz="1500">
                  <a:latin typeface="Calibri" panose="020F0502020204030204" pitchFamily="34" charset="0"/>
                </a:rPr>
                <a:t>krajina s poliami</a:t>
              </a:r>
              <a:endParaRPr lang="en-GB" altLang="sk-SK" sz="1500">
                <a:latin typeface="Calibri" panose="020F0502020204030204" pitchFamily="34" charset="0"/>
              </a:endParaRPr>
            </a:p>
          </p:txBody>
        </p:sp>
        <p:sp>
          <p:nvSpPr>
            <p:cNvPr id="34" name="Rectangle 40"/>
            <p:cNvSpPr>
              <a:spLocks noChangeArrowheads="1"/>
            </p:cNvSpPr>
            <p:nvPr/>
          </p:nvSpPr>
          <p:spPr bwMode="auto">
            <a:xfrm>
              <a:off x="4459813" y="4199484"/>
              <a:ext cx="5808168" cy="828091"/>
            </a:xfrm>
            <a:prstGeom prst="rect">
              <a:avLst/>
            </a:prstGeom>
            <a:solidFill>
              <a:srgbClr val="11A9DF">
                <a:alpha val="4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 sz="1500">
                  <a:solidFill>
                    <a:schemeClr val="accent2"/>
                  </a:solidFill>
                  <a:latin typeface="Calibri" panose="020F0502020204030204" pitchFamily="34" charset="0"/>
                </a:rPr>
                <a:t>Mohutné záplavy </a:t>
              </a:r>
              <a:endParaRPr lang="en-GB" altLang="sk-SK" sz="1500">
                <a:solidFill>
                  <a:schemeClr val="accent2"/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942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ovéPole 14"/>
          <p:cNvSpPr txBox="1"/>
          <p:nvPr/>
        </p:nvSpPr>
        <p:spPr>
          <a:xfrm>
            <a:off x="1169894" y="345455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600" i="1">
                <a:latin typeface="Calibri" panose="020F0502020204030204" pitchFamily="34" charset="0"/>
              </a:rPr>
              <a:t>pred 50 rokmi</a:t>
            </a:r>
            <a:endParaRPr lang="sk-SK" sz="1600" i="1">
              <a:latin typeface="Calibri" panose="020F0502020204030204" pitchFamily="34" charset="0"/>
            </a:endParaRPr>
          </a:p>
        </p:txBody>
      </p:sp>
      <p:grpSp>
        <p:nvGrpSpPr>
          <p:cNvPr id="21" name="Skupina 20"/>
          <p:cNvGrpSpPr/>
          <p:nvPr/>
        </p:nvGrpSpPr>
        <p:grpSpPr>
          <a:xfrm>
            <a:off x="733608" y="810945"/>
            <a:ext cx="7787869" cy="5525958"/>
            <a:chOff x="1928775" y="551252"/>
            <a:chExt cx="8464825" cy="6000986"/>
          </a:xfrm>
        </p:grpSpPr>
        <p:sp>
          <p:nvSpPr>
            <p:cNvPr id="22" name="Rectangle 42"/>
            <p:cNvSpPr>
              <a:spLocks noChangeArrowheads="1"/>
            </p:cNvSpPr>
            <p:nvPr/>
          </p:nvSpPr>
          <p:spPr bwMode="auto">
            <a:xfrm>
              <a:off x="8091812" y="553970"/>
              <a:ext cx="2270300" cy="2101052"/>
            </a:xfrm>
            <a:prstGeom prst="rect">
              <a:avLst/>
            </a:prstGeom>
            <a:solidFill>
              <a:srgbClr val="00FF00">
                <a:alpha val="28000"/>
              </a:srgbClr>
            </a:solidFill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sk-SK" altLang="sk-SK">
                  <a:latin typeface="Calibri" panose="020F0502020204030204" pitchFamily="34" charset="0"/>
                </a:rPr>
                <a:t>Lesy</a:t>
              </a:r>
              <a:endParaRPr lang="en-GB" altLang="sk-SK">
                <a:latin typeface="Calibri" panose="020F0502020204030204" pitchFamily="34" charset="0"/>
              </a:endParaRPr>
            </a:p>
          </p:txBody>
        </p:sp>
        <p:sp>
          <p:nvSpPr>
            <p:cNvPr id="23" name="Rectangle 38"/>
            <p:cNvSpPr>
              <a:spLocks noChangeArrowheads="1"/>
            </p:cNvSpPr>
            <p:nvPr/>
          </p:nvSpPr>
          <p:spPr bwMode="auto">
            <a:xfrm>
              <a:off x="5920235" y="551252"/>
              <a:ext cx="2170507" cy="935038"/>
            </a:xfrm>
            <a:prstGeom prst="rect">
              <a:avLst/>
            </a:prstGeom>
            <a:solidFill>
              <a:schemeClr val="accent1">
                <a:alpha val="57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 sz="1500">
                  <a:latin typeface="Calibri" panose="020F0502020204030204" pitchFamily="34" charset="0"/>
                </a:rPr>
                <a:t>Polia</a:t>
              </a:r>
              <a:endParaRPr lang="en-GB" altLang="sk-SK" sz="1500">
                <a:latin typeface="Calibri" panose="020F0502020204030204" pitchFamily="34" charset="0"/>
              </a:endParaRPr>
            </a:p>
          </p:txBody>
        </p:sp>
        <p:sp>
          <p:nvSpPr>
            <p:cNvPr id="24" name="Rectangle 39"/>
            <p:cNvSpPr>
              <a:spLocks noChangeArrowheads="1"/>
            </p:cNvSpPr>
            <p:nvPr/>
          </p:nvSpPr>
          <p:spPr bwMode="auto">
            <a:xfrm>
              <a:off x="1937174" y="551252"/>
              <a:ext cx="2632829" cy="1746860"/>
            </a:xfrm>
            <a:prstGeom prst="rect">
              <a:avLst/>
            </a:prstGeom>
            <a:solidFill>
              <a:srgbClr val="D6EB99">
                <a:alpha val="7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 sz="1500">
                  <a:latin typeface="Calibri" panose="020F0502020204030204" pitchFamily="34" charset="0"/>
                </a:rPr>
                <a:t>Dovoz potravín je</a:t>
              </a:r>
              <a:br>
                <a:rPr lang="sk-SK" altLang="sk-SK" sz="1500">
                  <a:latin typeface="Calibri" panose="020F0502020204030204" pitchFamily="34" charset="0"/>
                </a:rPr>
              </a:br>
              <a:r>
                <a:rPr lang="sk-SK" altLang="sk-SK" sz="1500">
                  <a:latin typeface="Calibri" panose="020F0502020204030204" pitchFamily="34" charset="0"/>
                </a:rPr>
                <a:t>lacnejší ako ich výroba</a:t>
              </a:r>
              <a:endParaRPr lang="en-GB" altLang="sk-SK" sz="1500">
                <a:latin typeface="Calibri" panose="020F0502020204030204" pitchFamily="34" charset="0"/>
              </a:endParaRPr>
            </a:p>
          </p:txBody>
        </p:sp>
        <p:sp>
          <p:nvSpPr>
            <p:cNvPr id="25" name="Rectangle 44"/>
            <p:cNvSpPr>
              <a:spLocks noChangeArrowheads="1"/>
            </p:cNvSpPr>
            <p:nvPr/>
          </p:nvSpPr>
          <p:spPr bwMode="auto">
            <a:xfrm>
              <a:off x="4548312" y="2056344"/>
              <a:ext cx="2502499" cy="2168993"/>
            </a:xfrm>
            <a:prstGeom prst="rect">
              <a:avLst/>
            </a:prstGeom>
            <a:solidFill>
              <a:srgbClr val="FFFF00">
                <a:alpha val="53999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>
                  <a:solidFill>
                    <a:srgbClr val="FF0000"/>
                  </a:solidFill>
                  <a:latin typeface="Calibri" panose="020F0502020204030204" pitchFamily="34" charset="0"/>
                </a:rPr>
                <a:t>Púšť</a:t>
              </a:r>
              <a:endParaRPr lang="en-GB" altLang="sk-SK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6" name="Rectangle 40"/>
            <p:cNvSpPr>
              <a:spLocks noChangeArrowheads="1"/>
            </p:cNvSpPr>
            <p:nvPr/>
          </p:nvSpPr>
          <p:spPr bwMode="auto">
            <a:xfrm>
              <a:off x="4553943" y="4226378"/>
              <a:ext cx="5808168" cy="301391"/>
            </a:xfrm>
            <a:prstGeom prst="rect">
              <a:avLst/>
            </a:prstGeom>
            <a:solidFill>
              <a:srgbClr val="11A9DF">
                <a:alpha val="28999"/>
              </a:srgbClr>
            </a:solidFill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sk-SK" altLang="sk-SK" sz="1500">
                  <a:solidFill>
                    <a:schemeClr val="accent2"/>
                  </a:solidFill>
                  <a:latin typeface="Calibri" panose="020F0502020204030204" pitchFamily="34" charset="0"/>
                </a:rPr>
                <a:t>Rieka</a:t>
              </a:r>
              <a:endParaRPr lang="en-GB" altLang="sk-SK" sz="1500">
                <a:solidFill>
                  <a:schemeClr val="accent2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7" name="Rectangle 37"/>
            <p:cNvSpPr>
              <a:spLocks noChangeArrowheads="1"/>
            </p:cNvSpPr>
            <p:nvPr/>
          </p:nvSpPr>
          <p:spPr bwMode="auto">
            <a:xfrm>
              <a:off x="7146330" y="4523241"/>
              <a:ext cx="3224181" cy="2007570"/>
            </a:xfrm>
            <a:prstGeom prst="rect">
              <a:avLst/>
            </a:prstGeom>
            <a:solidFill>
              <a:srgbClr val="D34831">
                <a:alpha val="28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>
                  <a:solidFill>
                    <a:srgbClr val="FF0000"/>
                  </a:solidFill>
                  <a:latin typeface="Calibri" panose="020F0502020204030204" pitchFamily="34" charset="0"/>
                </a:rPr>
                <a:t>Priemyselné mestá</a:t>
              </a:r>
              <a:endParaRPr lang="en-GB" altLang="sk-SK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8" name="Rectangle 41"/>
            <p:cNvSpPr>
              <a:spLocks noChangeArrowheads="1"/>
            </p:cNvSpPr>
            <p:nvPr/>
          </p:nvSpPr>
          <p:spPr bwMode="auto">
            <a:xfrm>
              <a:off x="4553943" y="4527769"/>
              <a:ext cx="2592387" cy="1156967"/>
            </a:xfrm>
            <a:prstGeom prst="rect">
              <a:avLst/>
            </a:prstGeom>
            <a:solidFill>
              <a:srgbClr val="E2F1B7">
                <a:alpha val="85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 sz="1350">
                  <a:latin typeface="Calibri" panose="020F0502020204030204" pitchFamily="34" charset="0"/>
                </a:rPr>
                <a:t>Z rozoraných stepí</a:t>
              </a:r>
            </a:p>
            <a:p>
              <a:pPr algn="ctr"/>
              <a:r>
                <a:rPr lang="sk-SK" altLang="sk-SK" sz="1350">
                  <a:latin typeface="Calibri" panose="020F0502020204030204" pitchFamily="34" charset="0"/>
                </a:rPr>
                <a:t>sa stávajú polia</a:t>
              </a:r>
              <a:endParaRPr lang="en-GB" altLang="sk-SK" sz="1350">
                <a:latin typeface="Calibri" panose="020F0502020204030204" pitchFamily="34" charset="0"/>
              </a:endParaRPr>
            </a:p>
          </p:txBody>
        </p:sp>
        <p:sp>
          <p:nvSpPr>
            <p:cNvPr id="29" name="Rectangle 36"/>
            <p:cNvSpPr>
              <a:spLocks noChangeArrowheads="1"/>
            </p:cNvSpPr>
            <p:nvPr/>
          </p:nvSpPr>
          <p:spPr bwMode="auto">
            <a:xfrm>
              <a:off x="1946200" y="5203220"/>
              <a:ext cx="2618887" cy="1327414"/>
            </a:xfrm>
            <a:prstGeom prst="rect">
              <a:avLst/>
            </a:prstGeom>
            <a:solidFill>
              <a:srgbClr val="D34831">
                <a:alpha val="28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 sz="1500">
                  <a:solidFill>
                    <a:srgbClr val="FF0000"/>
                  </a:solidFill>
                  <a:latin typeface="Calibri" panose="020F0502020204030204" pitchFamily="34" charset="0"/>
                </a:rPr>
                <a:t>Priemyselné mesto</a:t>
              </a:r>
              <a:endParaRPr lang="en-GB" altLang="sk-SK" sz="150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0" name="Rectangle 43"/>
            <p:cNvSpPr>
              <a:spLocks noChangeArrowheads="1"/>
            </p:cNvSpPr>
            <p:nvPr/>
          </p:nvSpPr>
          <p:spPr bwMode="auto">
            <a:xfrm rot="5400000">
              <a:off x="6203146" y="2336672"/>
              <a:ext cx="2735262" cy="1042068"/>
            </a:xfrm>
            <a:prstGeom prst="rect">
              <a:avLst/>
            </a:prstGeom>
            <a:solidFill>
              <a:srgbClr val="DBD9C9">
                <a:alpha val="66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 sz="1650">
                  <a:solidFill>
                    <a:srgbClr val="FF0000"/>
                  </a:solidFill>
                  <a:latin typeface="Calibri" panose="020F0502020204030204" pitchFamily="34" charset="0"/>
                </a:rPr>
                <a:t>Prudký rozvoj </a:t>
              </a:r>
            </a:p>
            <a:p>
              <a:pPr algn="ctr"/>
              <a:r>
                <a:rPr lang="sk-SK" altLang="sk-SK" sz="1650">
                  <a:solidFill>
                    <a:srgbClr val="FF0000"/>
                  </a:solidFill>
                  <a:latin typeface="Calibri" panose="020F0502020204030204" pitchFamily="34" charset="0"/>
                </a:rPr>
                <a:t>cestovného ruchu</a:t>
              </a:r>
              <a:endParaRPr lang="en-GB" altLang="sk-SK" sz="165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1" name="Rectangle 40"/>
            <p:cNvSpPr>
              <a:spLocks noChangeArrowheads="1"/>
            </p:cNvSpPr>
            <p:nvPr/>
          </p:nvSpPr>
          <p:spPr bwMode="auto">
            <a:xfrm>
              <a:off x="1936729" y="3144009"/>
              <a:ext cx="1268988" cy="2069271"/>
            </a:xfrm>
            <a:prstGeom prst="rect">
              <a:avLst/>
            </a:prstGeom>
            <a:solidFill>
              <a:srgbClr val="11A9DF">
                <a:alpha val="28999"/>
              </a:srgbClr>
            </a:solidFill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sk-SK" altLang="sk-SK" sz="1500">
                  <a:solidFill>
                    <a:schemeClr val="accent2"/>
                  </a:solidFill>
                  <a:latin typeface="Calibri" panose="020F0502020204030204" pitchFamily="34" charset="0"/>
                </a:rPr>
                <a:t>Morský </a:t>
              </a:r>
            </a:p>
            <a:p>
              <a:pPr algn="ctr"/>
              <a:r>
                <a:rPr lang="sk-SK" altLang="sk-SK" sz="1500">
                  <a:solidFill>
                    <a:schemeClr val="accent2"/>
                  </a:solidFill>
                  <a:latin typeface="Calibri" panose="020F0502020204030204" pitchFamily="34" charset="0"/>
                </a:rPr>
                <a:t>záliv</a:t>
              </a:r>
              <a:endParaRPr lang="en-GB" altLang="sk-SK" sz="1500">
                <a:solidFill>
                  <a:schemeClr val="accent2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2" name="Rectangle 43"/>
            <p:cNvSpPr>
              <a:spLocks noChangeArrowheads="1"/>
            </p:cNvSpPr>
            <p:nvPr/>
          </p:nvSpPr>
          <p:spPr bwMode="auto">
            <a:xfrm rot="5400000">
              <a:off x="2846556" y="3494944"/>
              <a:ext cx="2066412" cy="1350143"/>
            </a:xfrm>
            <a:prstGeom prst="rect">
              <a:avLst/>
            </a:prstGeom>
            <a:solidFill>
              <a:srgbClr val="DBD9C9">
                <a:alpha val="7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 sz="1500">
                  <a:latin typeface="Calibri" panose="020F0502020204030204" pitchFamily="34" charset="0"/>
                </a:rPr>
                <a:t>Odchod ľudí do </a:t>
              </a:r>
              <a:br>
                <a:rPr lang="sk-SK" altLang="sk-SK" sz="1500">
                  <a:latin typeface="Calibri" panose="020F0502020204030204" pitchFamily="34" charset="0"/>
                </a:rPr>
              </a:br>
              <a:r>
                <a:rPr lang="sk-SK" altLang="sk-SK" sz="1500">
                  <a:latin typeface="Calibri" panose="020F0502020204030204" pitchFamily="34" charset="0"/>
                </a:rPr>
                <a:t>miest. Premena</a:t>
              </a:r>
              <a:br>
                <a:rPr lang="sk-SK" altLang="sk-SK" sz="1500">
                  <a:latin typeface="Calibri" panose="020F0502020204030204" pitchFamily="34" charset="0"/>
                </a:rPr>
              </a:br>
              <a:r>
                <a:rPr lang="sk-SK" altLang="sk-SK" sz="1500">
                  <a:latin typeface="Calibri" panose="020F0502020204030204" pitchFamily="34" charset="0"/>
                </a:rPr>
                <a:t>na chalupársku</a:t>
              </a:r>
              <a:br>
                <a:rPr lang="sk-SK" altLang="sk-SK" sz="1500">
                  <a:latin typeface="Calibri" panose="020F0502020204030204" pitchFamily="34" charset="0"/>
                </a:rPr>
              </a:br>
              <a:r>
                <a:rPr lang="sk-SK" altLang="sk-SK" sz="1500">
                  <a:latin typeface="Calibri" panose="020F0502020204030204" pitchFamily="34" charset="0"/>
                </a:rPr>
                <a:t>oblasť.</a:t>
              </a:r>
              <a:endParaRPr lang="en-GB" altLang="sk-SK" sz="1500">
                <a:latin typeface="Calibri" panose="020F0502020204030204" pitchFamily="34" charset="0"/>
              </a:endParaRPr>
            </a:p>
          </p:txBody>
        </p:sp>
        <p:sp>
          <p:nvSpPr>
            <p:cNvPr id="33" name="Rectangle 36"/>
            <p:cNvSpPr>
              <a:spLocks noChangeArrowheads="1"/>
            </p:cNvSpPr>
            <p:nvPr/>
          </p:nvSpPr>
          <p:spPr bwMode="auto">
            <a:xfrm>
              <a:off x="4570305" y="553969"/>
              <a:ext cx="1344950" cy="1498590"/>
            </a:xfrm>
            <a:prstGeom prst="rect">
              <a:avLst/>
            </a:prstGeom>
            <a:solidFill>
              <a:srgbClr val="D34831">
                <a:alpha val="25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 sz="1500">
                  <a:solidFill>
                    <a:srgbClr val="FF0000"/>
                  </a:solidFill>
                  <a:latin typeface="Calibri" panose="020F0502020204030204" pitchFamily="34" charset="0"/>
                </a:rPr>
                <a:t>Ekonomický</a:t>
              </a:r>
              <a:br>
                <a:rPr lang="sk-SK" altLang="sk-SK" sz="1500">
                  <a:solidFill>
                    <a:srgbClr val="FF0000"/>
                  </a:solidFill>
                  <a:latin typeface="Calibri" panose="020F0502020204030204" pitchFamily="34" charset="0"/>
                </a:rPr>
              </a:br>
              <a:r>
                <a:rPr lang="sk-SK" altLang="sk-SK" sz="1500">
                  <a:solidFill>
                    <a:srgbClr val="FF0000"/>
                  </a:solidFill>
                  <a:latin typeface="Calibri" panose="020F0502020204030204" pitchFamily="34" charset="0"/>
                </a:rPr>
                <a:t>úpadok</a:t>
              </a:r>
            </a:p>
            <a:p>
              <a:pPr algn="ctr"/>
              <a:r>
                <a:rPr lang="sk-SK" altLang="sk-SK" sz="1500">
                  <a:solidFill>
                    <a:srgbClr val="FF0000"/>
                  </a:solidFill>
                  <a:latin typeface="Calibri" panose="020F0502020204030204" pitchFamily="34" charset="0"/>
                </a:rPr>
                <a:t>banskej</a:t>
              </a:r>
            </a:p>
            <a:p>
              <a:pPr algn="ctr"/>
              <a:r>
                <a:rPr lang="sk-SK" altLang="sk-SK" sz="1500">
                  <a:solidFill>
                    <a:srgbClr val="FF0000"/>
                  </a:solidFill>
                  <a:latin typeface="Calibri" panose="020F0502020204030204" pitchFamily="34" charset="0"/>
                </a:rPr>
                <a:t>oblasti</a:t>
              </a:r>
              <a:endParaRPr lang="en-GB" altLang="sk-SK" sz="150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4" name="Rectangle 40"/>
            <p:cNvSpPr>
              <a:spLocks noChangeArrowheads="1"/>
            </p:cNvSpPr>
            <p:nvPr/>
          </p:nvSpPr>
          <p:spPr bwMode="auto">
            <a:xfrm>
              <a:off x="5912195" y="1486290"/>
              <a:ext cx="1137547" cy="566269"/>
            </a:xfrm>
            <a:prstGeom prst="rect">
              <a:avLst/>
            </a:prstGeom>
            <a:solidFill>
              <a:srgbClr val="11A9DF">
                <a:alpha val="28999"/>
              </a:srgbClr>
            </a:solidFill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sk-SK" altLang="sk-SK" sz="1500">
                  <a:solidFill>
                    <a:schemeClr val="accent2"/>
                  </a:solidFill>
                  <a:latin typeface="Calibri" panose="020F0502020204030204" pitchFamily="34" charset="0"/>
                </a:rPr>
                <a:t>Jazero</a:t>
              </a:r>
              <a:endParaRPr lang="en-GB" altLang="sk-SK" sz="1500">
                <a:solidFill>
                  <a:schemeClr val="accent2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5" name="Rectangle 39"/>
            <p:cNvSpPr>
              <a:spLocks noChangeArrowheads="1"/>
            </p:cNvSpPr>
            <p:nvPr/>
          </p:nvSpPr>
          <p:spPr bwMode="auto">
            <a:xfrm>
              <a:off x="8090742" y="2651930"/>
              <a:ext cx="2302858" cy="1573407"/>
            </a:xfrm>
            <a:prstGeom prst="rect">
              <a:avLst/>
            </a:prstGeom>
            <a:solidFill>
              <a:srgbClr val="D6EB99">
                <a:alpha val="7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 sz="1500">
                  <a:latin typeface="Calibri" panose="020F0502020204030204" pitchFamily="34" charset="0"/>
                </a:rPr>
                <a:t>Erózia pôdy </a:t>
              </a:r>
              <a:br>
                <a:rPr lang="sk-SK" altLang="sk-SK" sz="1500">
                  <a:latin typeface="Calibri" panose="020F0502020204030204" pitchFamily="34" charset="0"/>
                </a:rPr>
              </a:br>
              <a:r>
                <a:rPr lang="sk-SK" altLang="sk-SK" sz="1500">
                  <a:latin typeface="Calibri" panose="020F0502020204030204" pitchFamily="34" charset="0"/>
                </a:rPr>
                <a:t>a strata úrodnosti</a:t>
              </a:r>
              <a:endParaRPr lang="en-GB" altLang="sk-SK" sz="1500">
                <a:latin typeface="Calibri" panose="020F0502020204030204" pitchFamily="34" charset="0"/>
              </a:endParaRPr>
            </a:p>
          </p:txBody>
        </p:sp>
        <p:sp>
          <p:nvSpPr>
            <p:cNvPr id="36" name="Rectangle 41"/>
            <p:cNvSpPr>
              <a:spLocks noChangeArrowheads="1"/>
            </p:cNvSpPr>
            <p:nvPr/>
          </p:nvSpPr>
          <p:spPr bwMode="auto">
            <a:xfrm>
              <a:off x="4553943" y="5684736"/>
              <a:ext cx="2592387" cy="867502"/>
            </a:xfrm>
            <a:prstGeom prst="rect">
              <a:avLst/>
            </a:prstGeom>
            <a:solidFill>
              <a:srgbClr val="FFCC00">
                <a:alpha val="27451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 sz="1500">
                  <a:solidFill>
                    <a:srgbClr val="FF0000"/>
                  </a:solidFill>
                  <a:latin typeface="Calibri" panose="020F0502020204030204" pitchFamily="34" charset="0"/>
                </a:rPr>
                <a:t>Krajina znečistená</a:t>
              </a:r>
              <a:br>
                <a:rPr lang="sk-SK" altLang="sk-SK" sz="1500">
                  <a:solidFill>
                    <a:srgbClr val="FF0000"/>
                  </a:solidFill>
                  <a:latin typeface="Calibri" panose="020F0502020204030204" pitchFamily="34" charset="0"/>
                </a:rPr>
              </a:br>
              <a:r>
                <a:rPr lang="sk-SK" altLang="sk-SK" sz="1500">
                  <a:solidFill>
                    <a:srgbClr val="FF0000"/>
                  </a:solidFill>
                  <a:latin typeface="Calibri" panose="020F0502020204030204" pitchFamily="34" charset="0"/>
                </a:rPr>
                <a:t>priemyslom</a:t>
              </a:r>
              <a:endParaRPr lang="en-GB" altLang="sk-SK" sz="150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7" name="Rectangle 39"/>
            <p:cNvSpPr>
              <a:spLocks noChangeArrowheads="1"/>
            </p:cNvSpPr>
            <p:nvPr/>
          </p:nvSpPr>
          <p:spPr bwMode="auto">
            <a:xfrm>
              <a:off x="3207966" y="2300830"/>
              <a:ext cx="1340044" cy="850118"/>
            </a:xfrm>
            <a:prstGeom prst="rect">
              <a:avLst/>
            </a:prstGeom>
            <a:solidFill>
              <a:srgbClr val="D6EB99">
                <a:alpha val="7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GB" altLang="sk-SK" sz="1500">
                <a:latin typeface="Calibri" panose="020F0502020204030204" pitchFamily="34" charset="0"/>
              </a:endParaRPr>
            </a:p>
          </p:txBody>
        </p:sp>
        <p:sp>
          <p:nvSpPr>
            <p:cNvPr id="38" name="Rectangle 39"/>
            <p:cNvSpPr>
              <a:spLocks noChangeArrowheads="1"/>
            </p:cNvSpPr>
            <p:nvPr/>
          </p:nvSpPr>
          <p:spPr bwMode="auto">
            <a:xfrm>
              <a:off x="1928775" y="2300408"/>
              <a:ext cx="1283094" cy="850118"/>
            </a:xfrm>
            <a:prstGeom prst="rect">
              <a:avLst/>
            </a:prstGeom>
            <a:solidFill>
              <a:schemeClr val="accent6">
                <a:lumMod val="40000"/>
                <a:lumOff val="60000"/>
                <a:alpha val="7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GB" altLang="sk-SK" sz="1500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302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véPole 37"/>
          <p:cNvSpPr txBox="1"/>
          <p:nvPr/>
        </p:nvSpPr>
        <p:spPr>
          <a:xfrm>
            <a:off x="1139639" y="319123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600" i="1">
                <a:latin typeface="Calibri" panose="020F0502020204030204" pitchFamily="34" charset="0"/>
              </a:rPr>
              <a:t>pred 30 rokmi</a:t>
            </a:r>
            <a:endParaRPr lang="sk-SK" sz="1600" i="1">
              <a:latin typeface="Calibri" panose="020F0502020204030204" pitchFamily="34" charset="0"/>
            </a:endParaRPr>
          </a:p>
        </p:txBody>
      </p:sp>
      <p:grpSp>
        <p:nvGrpSpPr>
          <p:cNvPr id="40" name="Skupina 39"/>
          <p:cNvGrpSpPr/>
          <p:nvPr/>
        </p:nvGrpSpPr>
        <p:grpSpPr>
          <a:xfrm>
            <a:off x="728140" y="820415"/>
            <a:ext cx="7904872" cy="5516488"/>
            <a:chOff x="1969116" y="537805"/>
            <a:chExt cx="8464825" cy="6000986"/>
          </a:xfrm>
        </p:grpSpPr>
        <p:sp>
          <p:nvSpPr>
            <p:cNvPr id="41" name="Rectangle 42"/>
            <p:cNvSpPr>
              <a:spLocks noChangeArrowheads="1"/>
            </p:cNvSpPr>
            <p:nvPr/>
          </p:nvSpPr>
          <p:spPr bwMode="auto">
            <a:xfrm>
              <a:off x="8132153" y="540523"/>
              <a:ext cx="2270300" cy="2101052"/>
            </a:xfrm>
            <a:prstGeom prst="rect">
              <a:avLst/>
            </a:prstGeom>
            <a:solidFill>
              <a:srgbClr val="00FF00">
                <a:alpha val="28000"/>
              </a:srgbClr>
            </a:solidFill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sk-SK" altLang="sk-SK">
                  <a:latin typeface="Calibri" panose="020F0502020204030204" pitchFamily="34" charset="0"/>
                </a:rPr>
                <a:t>Vyhlásenie za</a:t>
              </a:r>
              <a:br>
                <a:rPr lang="sk-SK" altLang="sk-SK">
                  <a:latin typeface="Calibri" panose="020F0502020204030204" pitchFamily="34" charset="0"/>
                </a:rPr>
              </a:br>
              <a:r>
                <a:rPr lang="sk-SK" altLang="sk-SK">
                  <a:latin typeface="Calibri" panose="020F0502020204030204" pitchFamily="34" charset="0"/>
                </a:rPr>
                <a:t>národný park</a:t>
              </a:r>
              <a:endParaRPr lang="en-GB" altLang="sk-SK">
                <a:latin typeface="Calibri" panose="020F0502020204030204" pitchFamily="34" charset="0"/>
              </a:endParaRPr>
            </a:p>
          </p:txBody>
        </p:sp>
        <p:sp>
          <p:nvSpPr>
            <p:cNvPr id="42" name="Rectangle 38"/>
            <p:cNvSpPr>
              <a:spLocks noChangeArrowheads="1"/>
            </p:cNvSpPr>
            <p:nvPr/>
          </p:nvSpPr>
          <p:spPr bwMode="auto">
            <a:xfrm>
              <a:off x="5960576" y="537805"/>
              <a:ext cx="2170507" cy="935038"/>
            </a:xfrm>
            <a:prstGeom prst="rect">
              <a:avLst/>
            </a:prstGeom>
            <a:solidFill>
              <a:schemeClr val="accent1">
                <a:alpha val="57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 sz="1500">
                  <a:latin typeface="Calibri" panose="020F0502020204030204" pitchFamily="34" charset="0"/>
                </a:rPr>
                <a:t>Polia</a:t>
              </a:r>
              <a:endParaRPr lang="en-GB" altLang="sk-SK" sz="1500">
                <a:latin typeface="Calibri" panose="020F0502020204030204" pitchFamily="34" charset="0"/>
              </a:endParaRPr>
            </a:p>
          </p:txBody>
        </p:sp>
        <p:sp>
          <p:nvSpPr>
            <p:cNvPr id="43" name="Rectangle 39"/>
            <p:cNvSpPr>
              <a:spLocks noChangeArrowheads="1"/>
            </p:cNvSpPr>
            <p:nvPr/>
          </p:nvSpPr>
          <p:spPr bwMode="auto">
            <a:xfrm>
              <a:off x="1977515" y="537805"/>
              <a:ext cx="2632829" cy="1746860"/>
            </a:xfrm>
            <a:prstGeom prst="rect">
              <a:avLst/>
            </a:prstGeom>
            <a:solidFill>
              <a:srgbClr val="D6EB99">
                <a:alpha val="7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 sz="1500">
                  <a:latin typeface="Calibri" panose="020F0502020204030204" pitchFamily="34" charset="0"/>
                </a:rPr>
                <a:t>Štátom dotované</a:t>
              </a:r>
              <a:br>
                <a:rPr lang="sk-SK" altLang="sk-SK" sz="1500">
                  <a:latin typeface="Calibri" panose="020F0502020204030204" pitchFamily="34" charset="0"/>
                </a:rPr>
              </a:br>
              <a:r>
                <a:rPr lang="sk-SK" altLang="sk-SK" sz="1500">
                  <a:latin typeface="Calibri" panose="020F0502020204030204" pitchFamily="34" charset="0"/>
                </a:rPr>
                <a:t>poľnohospodárstvo</a:t>
              </a:r>
              <a:endParaRPr lang="en-GB" altLang="sk-SK" sz="1500">
                <a:latin typeface="Calibri" panose="020F0502020204030204" pitchFamily="34" charset="0"/>
              </a:endParaRPr>
            </a:p>
          </p:txBody>
        </p:sp>
        <p:sp>
          <p:nvSpPr>
            <p:cNvPr id="44" name="Rectangle 44"/>
            <p:cNvSpPr>
              <a:spLocks noChangeArrowheads="1"/>
            </p:cNvSpPr>
            <p:nvPr/>
          </p:nvSpPr>
          <p:spPr bwMode="auto">
            <a:xfrm>
              <a:off x="4588653" y="2042897"/>
              <a:ext cx="2502499" cy="2168993"/>
            </a:xfrm>
            <a:prstGeom prst="rect">
              <a:avLst/>
            </a:prstGeom>
            <a:solidFill>
              <a:srgbClr val="FFFF00">
                <a:alpha val="53999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 sz="1500">
                  <a:solidFill>
                    <a:srgbClr val="FF0000"/>
                  </a:solidFill>
                  <a:latin typeface="Calibri" panose="020F0502020204030204" pitchFamily="34" charset="0"/>
                </a:rPr>
                <a:t>Objavenie nálezísk </a:t>
              </a:r>
              <a:br>
                <a:rPr lang="sk-SK" altLang="sk-SK" sz="1500">
                  <a:solidFill>
                    <a:srgbClr val="FF0000"/>
                  </a:solidFill>
                  <a:latin typeface="Calibri" panose="020F0502020204030204" pitchFamily="34" charset="0"/>
                </a:rPr>
              </a:br>
              <a:r>
                <a:rPr lang="sk-SK" altLang="sk-SK" sz="1500">
                  <a:solidFill>
                    <a:srgbClr val="FF0000"/>
                  </a:solidFill>
                  <a:latin typeface="Calibri" panose="020F0502020204030204" pitchFamily="34" charset="0"/>
                </a:rPr>
                <a:t>ropy, začatie ťažby</a:t>
              </a:r>
              <a:endParaRPr lang="en-GB" altLang="sk-SK" sz="150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5" name="Rectangle 40"/>
            <p:cNvSpPr>
              <a:spLocks noChangeArrowheads="1"/>
            </p:cNvSpPr>
            <p:nvPr/>
          </p:nvSpPr>
          <p:spPr bwMode="auto">
            <a:xfrm>
              <a:off x="4594284" y="4212931"/>
              <a:ext cx="5808168" cy="301391"/>
            </a:xfrm>
            <a:prstGeom prst="rect">
              <a:avLst/>
            </a:prstGeom>
            <a:solidFill>
              <a:srgbClr val="11A9DF">
                <a:alpha val="28999"/>
              </a:srgbClr>
            </a:solidFill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sk-SK" altLang="sk-SK" sz="1500">
                  <a:solidFill>
                    <a:schemeClr val="accent2"/>
                  </a:solidFill>
                  <a:latin typeface="Calibri" panose="020F0502020204030204" pitchFamily="34" charset="0"/>
                </a:rPr>
                <a:t>Rieka</a:t>
              </a:r>
              <a:endParaRPr lang="en-GB" altLang="sk-SK" sz="1500">
                <a:solidFill>
                  <a:schemeClr val="accent2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6" name="Rectangle 37"/>
            <p:cNvSpPr>
              <a:spLocks noChangeArrowheads="1"/>
            </p:cNvSpPr>
            <p:nvPr/>
          </p:nvSpPr>
          <p:spPr bwMode="auto">
            <a:xfrm>
              <a:off x="7186671" y="4509794"/>
              <a:ext cx="3224181" cy="2007570"/>
            </a:xfrm>
            <a:prstGeom prst="rect">
              <a:avLst/>
            </a:prstGeom>
            <a:solidFill>
              <a:srgbClr val="D34831">
                <a:alpha val="28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 sz="1500">
                  <a:solidFill>
                    <a:srgbClr val="FF0000"/>
                  </a:solidFill>
                  <a:latin typeface="Calibri" panose="020F0502020204030204" pitchFamily="34" charset="0"/>
                </a:rPr>
                <a:t>Zásoby žel. rudy sa míňajú</a:t>
              </a:r>
              <a:endParaRPr lang="en-GB" altLang="sk-SK" sz="150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7" name="Rectangle 41"/>
            <p:cNvSpPr>
              <a:spLocks noChangeArrowheads="1"/>
            </p:cNvSpPr>
            <p:nvPr/>
          </p:nvSpPr>
          <p:spPr bwMode="auto">
            <a:xfrm>
              <a:off x="4594284" y="4514322"/>
              <a:ext cx="2592387" cy="1156967"/>
            </a:xfrm>
            <a:prstGeom prst="rect">
              <a:avLst/>
            </a:prstGeom>
            <a:solidFill>
              <a:srgbClr val="E2F1B7">
                <a:alpha val="85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 sz="1350">
                  <a:latin typeface="Calibri" panose="020F0502020204030204" pitchFamily="34" charset="0"/>
                </a:rPr>
                <a:t>Polia</a:t>
              </a:r>
              <a:endParaRPr lang="en-GB" altLang="sk-SK" sz="1350">
                <a:latin typeface="Calibri" panose="020F0502020204030204" pitchFamily="34" charset="0"/>
              </a:endParaRPr>
            </a:p>
          </p:txBody>
        </p:sp>
        <p:sp>
          <p:nvSpPr>
            <p:cNvPr id="48" name="Rectangle 36"/>
            <p:cNvSpPr>
              <a:spLocks noChangeArrowheads="1"/>
            </p:cNvSpPr>
            <p:nvPr/>
          </p:nvSpPr>
          <p:spPr bwMode="auto">
            <a:xfrm>
              <a:off x="1986541" y="5189773"/>
              <a:ext cx="2618887" cy="1327414"/>
            </a:xfrm>
            <a:prstGeom prst="rect">
              <a:avLst/>
            </a:prstGeom>
            <a:solidFill>
              <a:srgbClr val="D34831">
                <a:alpha val="28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 sz="1500">
                  <a:solidFill>
                    <a:srgbClr val="FF0000"/>
                  </a:solidFill>
                  <a:latin typeface="Calibri" panose="020F0502020204030204" pitchFamily="34" charset="0"/>
                </a:rPr>
                <a:t>Zásoby uhlia sa míňajú</a:t>
              </a:r>
              <a:endParaRPr lang="en-GB" altLang="sk-SK" sz="150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9" name="Rectangle 43"/>
            <p:cNvSpPr>
              <a:spLocks noChangeArrowheads="1"/>
            </p:cNvSpPr>
            <p:nvPr/>
          </p:nvSpPr>
          <p:spPr bwMode="auto">
            <a:xfrm rot="5400000">
              <a:off x="6243487" y="2323225"/>
              <a:ext cx="2735262" cy="1042068"/>
            </a:xfrm>
            <a:prstGeom prst="rect">
              <a:avLst/>
            </a:prstGeom>
            <a:solidFill>
              <a:srgbClr val="DBD9C9">
                <a:alpha val="66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 sz="1650">
                  <a:solidFill>
                    <a:srgbClr val="FF0000"/>
                  </a:solidFill>
                  <a:latin typeface="Calibri" panose="020F0502020204030204" pitchFamily="34" charset="0"/>
                </a:rPr>
                <a:t>Lyžiarske a turistické</a:t>
              </a:r>
              <a:br>
                <a:rPr lang="sk-SK" altLang="sk-SK" sz="1650">
                  <a:solidFill>
                    <a:srgbClr val="FF0000"/>
                  </a:solidFill>
                  <a:latin typeface="Calibri" panose="020F0502020204030204" pitchFamily="34" charset="0"/>
                </a:rPr>
              </a:br>
              <a:r>
                <a:rPr lang="sk-SK" altLang="sk-SK" sz="1650">
                  <a:solidFill>
                    <a:srgbClr val="FF0000"/>
                  </a:solidFill>
                  <a:latin typeface="Calibri" panose="020F0502020204030204" pitchFamily="34" charset="0"/>
                </a:rPr>
                <a:t>strediská</a:t>
              </a:r>
              <a:endParaRPr lang="en-GB" altLang="sk-SK" sz="165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0" name="Rectangle 40"/>
            <p:cNvSpPr>
              <a:spLocks noChangeArrowheads="1"/>
            </p:cNvSpPr>
            <p:nvPr/>
          </p:nvSpPr>
          <p:spPr bwMode="auto">
            <a:xfrm>
              <a:off x="1977070" y="3130562"/>
              <a:ext cx="1268988" cy="2069271"/>
            </a:xfrm>
            <a:prstGeom prst="rect">
              <a:avLst/>
            </a:prstGeom>
            <a:solidFill>
              <a:srgbClr val="11A9DF">
                <a:alpha val="28999"/>
              </a:srgbClr>
            </a:solidFill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sk-SK" altLang="sk-SK" sz="1500">
                  <a:solidFill>
                    <a:schemeClr val="accent2"/>
                  </a:solidFill>
                  <a:latin typeface="Calibri" panose="020F0502020204030204" pitchFamily="34" charset="0"/>
                </a:rPr>
                <a:t>Morský </a:t>
              </a:r>
            </a:p>
            <a:p>
              <a:pPr algn="ctr"/>
              <a:r>
                <a:rPr lang="sk-SK" altLang="sk-SK" sz="1500">
                  <a:solidFill>
                    <a:schemeClr val="accent2"/>
                  </a:solidFill>
                  <a:latin typeface="Calibri" panose="020F0502020204030204" pitchFamily="34" charset="0"/>
                </a:rPr>
                <a:t>záliv</a:t>
              </a:r>
              <a:endParaRPr lang="en-GB" altLang="sk-SK" sz="1500">
                <a:solidFill>
                  <a:schemeClr val="accent2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1" name="Rectangle 43"/>
            <p:cNvSpPr>
              <a:spLocks noChangeArrowheads="1"/>
            </p:cNvSpPr>
            <p:nvPr/>
          </p:nvSpPr>
          <p:spPr bwMode="auto">
            <a:xfrm rot="5400000">
              <a:off x="2886897" y="3481497"/>
              <a:ext cx="2066412" cy="1350143"/>
            </a:xfrm>
            <a:prstGeom prst="rect">
              <a:avLst/>
            </a:prstGeom>
            <a:solidFill>
              <a:srgbClr val="DBD9C9">
                <a:alpha val="7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 sz="1500">
                  <a:latin typeface="Calibri" panose="020F0502020204030204" pitchFamily="34" charset="0"/>
                </a:rPr>
                <a:t>Cestovný ruch </a:t>
              </a:r>
              <a:br>
                <a:rPr lang="sk-SK" altLang="sk-SK" sz="1500">
                  <a:latin typeface="Calibri" panose="020F0502020204030204" pitchFamily="34" charset="0"/>
                </a:rPr>
              </a:br>
              <a:r>
                <a:rPr lang="sk-SK" altLang="sk-SK" sz="1500">
                  <a:latin typeface="Calibri" panose="020F0502020204030204" pitchFamily="34" charset="0"/>
                </a:rPr>
                <a:t>v horskom </a:t>
              </a:r>
            </a:p>
            <a:p>
              <a:pPr algn="ctr"/>
              <a:r>
                <a:rPr lang="sk-SK" altLang="sk-SK" sz="1500">
                  <a:latin typeface="Calibri" panose="020F0502020204030204" pitchFamily="34" charset="0"/>
                </a:rPr>
                <a:t>prostredí</a:t>
              </a:r>
              <a:endParaRPr lang="en-GB" altLang="sk-SK" sz="1500">
                <a:latin typeface="Calibri" panose="020F0502020204030204" pitchFamily="34" charset="0"/>
              </a:endParaRPr>
            </a:p>
          </p:txBody>
        </p:sp>
        <p:sp>
          <p:nvSpPr>
            <p:cNvPr id="52" name="Rectangle 36"/>
            <p:cNvSpPr>
              <a:spLocks noChangeArrowheads="1"/>
            </p:cNvSpPr>
            <p:nvPr/>
          </p:nvSpPr>
          <p:spPr bwMode="auto">
            <a:xfrm>
              <a:off x="4610646" y="540522"/>
              <a:ext cx="1344950" cy="1498590"/>
            </a:xfrm>
            <a:prstGeom prst="rect">
              <a:avLst/>
            </a:prstGeom>
            <a:solidFill>
              <a:srgbClr val="D34831">
                <a:alpha val="25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 sz="1500">
                  <a:solidFill>
                    <a:srgbClr val="FF0000"/>
                  </a:solidFill>
                  <a:latin typeface="Calibri" panose="020F0502020204030204" pitchFamily="34" charset="0"/>
                </a:rPr>
                <a:t>Turisti </a:t>
              </a:r>
              <a:br>
                <a:rPr lang="sk-SK" altLang="sk-SK" sz="1500">
                  <a:solidFill>
                    <a:srgbClr val="FF0000"/>
                  </a:solidFill>
                  <a:latin typeface="Calibri" panose="020F0502020204030204" pitchFamily="34" charset="0"/>
                </a:rPr>
              </a:br>
              <a:r>
                <a:rPr lang="sk-SK" altLang="sk-SK" sz="1500">
                  <a:solidFill>
                    <a:srgbClr val="FF0000"/>
                  </a:solidFill>
                  <a:latin typeface="Calibri" panose="020F0502020204030204" pitchFamily="34" charset="0"/>
                </a:rPr>
                <a:t>objavujú</a:t>
              </a:r>
              <a:br>
                <a:rPr lang="sk-SK" altLang="sk-SK" sz="1500">
                  <a:solidFill>
                    <a:srgbClr val="FF0000"/>
                  </a:solidFill>
                  <a:latin typeface="Calibri" panose="020F0502020204030204" pitchFamily="34" charset="0"/>
                </a:rPr>
              </a:br>
              <a:r>
                <a:rPr lang="sk-SK" altLang="sk-SK" sz="1500">
                  <a:solidFill>
                    <a:srgbClr val="FF0000"/>
                  </a:solidFill>
                  <a:latin typeface="Calibri" panose="020F0502020204030204" pitchFamily="34" charset="0"/>
                </a:rPr>
                <a:t>staré banské</a:t>
              </a:r>
              <a:br>
                <a:rPr lang="sk-SK" altLang="sk-SK" sz="1500">
                  <a:solidFill>
                    <a:srgbClr val="FF0000"/>
                  </a:solidFill>
                  <a:latin typeface="Calibri" panose="020F0502020204030204" pitchFamily="34" charset="0"/>
                </a:rPr>
              </a:br>
              <a:r>
                <a:rPr lang="sk-SK" altLang="sk-SK" sz="1500">
                  <a:solidFill>
                    <a:srgbClr val="FF0000"/>
                  </a:solidFill>
                  <a:latin typeface="Calibri" panose="020F0502020204030204" pitchFamily="34" charset="0"/>
                </a:rPr>
                <a:t>mestá</a:t>
              </a:r>
              <a:endParaRPr lang="en-GB" altLang="sk-SK" sz="150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3" name="Rectangle 40"/>
            <p:cNvSpPr>
              <a:spLocks noChangeArrowheads="1"/>
            </p:cNvSpPr>
            <p:nvPr/>
          </p:nvSpPr>
          <p:spPr bwMode="auto">
            <a:xfrm>
              <a:off x="5952536" y="1472843"/>
              <a:ext cx="1137547" cy="566269"/>
            </a:xfrm>
            <a:prstGeom prst="rect">
              <a:avLst/>
            </a:prstGeom>
            <a:solidFill>
              <a:srgbClr val="11A9DF">
                <a:alpha val="28999"/>
              </a:srgbClr>
            </a:solidFill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sk-SK" altLang="sk-SK" sz="1500">
                  <a:solidFill>
                    <a:schemeClr val="accent2"/>
                  </a:solidFill>
                  <a:latin typeface="Calibri" panose="020F0502020204030204" pitchFamily="34" charset="0"/>
                </a:rPr>
                <a:t>Jazero</a:t>
              </a:r>
              <a:endParaRPr lang="en-GB" altLang="sk-SK" sz="1500">
                <a:solidFill>
                  <a:schemeClr val="accent2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4" name="Rectangle 39"/>
            <p:cNvSpPr>
              <a:spLocks noChangeArrowheads="1"/>
            </p:cNvSpPr>
            <p:nvPr/>
          </p:nvSpPr>
          <p:spPr bwMode="auto">
            <a:xfrm>
              <a:off x="8131083" y="2638483"/>
              <a:ext cx="2302858" cy="1573407"/>
            </a:xfrm>
            <a:prstGeom prst="rect">
              <a:avLst/>
            </a:prstGeom>
            <a:solidFill>
              <a:srgbClr val="D6EB99">
                <a:alpha val="7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 sz="1500">
                  <a:latin typeface="Calibri" panose="020F0502020204030204" pitchFamily="34" charset="0"/>
                </a:rPr>
                <a:t>Nevyužívaná pôda</a:t>
              </a:r>
              <a:endParaRPr lang="en-GB" altLang="sk-SK" sz="1500">
                <a:latin typeface="Calibri" panose="020F0502020204030204" pitchFamily="34" charset="0"/>
              </a:endParaRPr>
            </a:p>
          </p:txBody>
        </p:sp>
        <p:sp>
          <p:nvSpPr>
            <p:cNvPr id="55" name="Rectangle 41"/>
            <p:cNvSpPr>
              <a:spLocks noChangeArrowheads="1"/>
            </p:cNvSpPr>
            <p:nvPr/>
          </p:nvSpPr>
          <p:spPr bwMode="auto">
            <a:xfrm>
              <a:off x="4594284" y="5671289"/>
              <a:ext cx="2592387" cy="867502"/>
            </a:xfrm>
            <a:prstGeom prst="rect">
              <a:avLst/>
            </a:prstGeom>
            <a:solidFill>
              <a:srgbClr val="F3CCC6">
                <a:alpha val="8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 sz="1500">
                  <a:solidFill>
                    <a:srgbClr val="FF0000"/>
                  </a:solidFill>
                  <a:latin typeface="Calibri" panose="020F0502020204030204" pitchFamily="34" charset="0"/>
                </a:rPr>
                <a:t>Priemyselné mesto</a:t>
              </a:r>
              <a:endParaRPr lang="en-GB" altLang="sk-SK" sz="150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6" name="Rectangle 39"/>
            <p:cNvSpPr>
              <a:spLocks noChangeArrowheads="1"/>
            </p:cNvSpPr>
            <p:nvPr/>
          </p:nvSpPr>
          <p:spPr bwMode="auto">
            <a:xfrm>
              <a:off x="3248307" y="2287383"/>
              <a:ext cx="1340044" cy="850118"/>
            </a:xfrm>
            <a:prstGeom prst="rect">
              <a:avLst/>
            </a:prstGeom>
            <a:solidFill>
              <a:srgbClr val="D6EB99">
                <a:alpha val="7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GB" altLang="sk-SK" sz="1500">
                <a:latin typeface="Calibri" panose="020F0502020204030204" pitchFamily="34" charset="0"/>
              </a:endParaRPr>
            </a:p>
          </p:txBody>
        </p:sp>
        <p:sp>
          <p:nvSpPr>
            <p:cNvPr id="57" name="Obdélník 56"/>
            <p:cNvSpPr/>
            <p:nvPr/>
          </p:nvSpPr>
          <p:spPr>
            <a:xfrm>
              <a:off x="1969116" y="2388854"/>
              <a:ext cx="1310328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sk-SK" altLang="sk-SK" sz="1350">
                  <a:solidFill>
                    <a:schemeClr val="bg1"/>
                  </a:solidFill>
                  <a:latin typeface="Calibri" panose="020F0502020204030204" pitchFamily="34" charset="0"/>
                </a:rPr>
                <a:t>Prímorské letovisko</a:t>
              </a:r>
              <a:endParaRPr lang="en-GB" altLang="sk-SK" sz="135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8" name="Rectangle 39"/>
            <p:cNvSpPr>
              <a:spLocks noChangeArrowheads="1"/>
            </p:cNvSpPr>
            <p:nvPr/>
          </p:nvSpPr>
          <p:spPr bwMode="auto">
            <a:xfrm>
              <a:off x="1974239" y="2284665"/>
              <a:ext cx="1270490" cy="850118"/>
            </a:xfrm>
            <a:prstGeom prst="rect">
              <a:avLst/>
            </a:prstGeom>
            <a:solidFill>
              <a:srgbClr val="7030A0">
                <a:alpha val="3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GB" altLang="sk-SK" sz="1500">
                <a:latin typeface="Calibri" panose="020F0502020204030204" pitchFamily="34" charset="0"/>
              </a:endParaRPr>
            </a:p>
          </p:txBody>
        </p:sp>
        <p:sp>
          <p:nvSpPr>
            <p:cNvPr id="59" name="Obdélník 58"/>
            <p:cNvSpPr/>
            <p:nvPr/>
          </p:nvSpPr>
          <p:spPr>
            <a:xfrm>
              <a:off x="1969117" y="2396799"/>
              <a:ext cx="1310328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sk-SK" altLang="sk-SK" sz="1350">
                  <a:solidFill>
                    <a:schemeClr val="bg1"/>
                  </a:solidFill>
                  <a:latin typeface="Calibri" panose="020F0502020204030204" pitchFamily="34" charset="0"/>
                </a:rPr>
                <a:t>Prímorské letovisko</a:t>
              </a:r>
              <a:endParaRPr lang="en-GB" altLang="sk-SK" sz="135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5711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ovéPole 14"/>
          <p:cNvSpPr txBox="1"/>
          <p:nvPr/>
        </p:nvSpPr>
        <p:spPr>
          <a:xfrm>
            <a:off x="1119467" y="332173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600" i="1">
                <a:latin typeface="Calibri" panose="020F0502020204030204" pitchFamily="34" charset="0"/>
              </a:rPr>
              <a:t>súčasnosť</a:t>
            </a:r>
            <a:endParaRPr lang="sk-SK" sz="1600" i="1">
              <a:latin typeface="Calibri" panose="020F0502020204030204" pitchFamily="34" charset="0"/>
            </a:endParaRPr>
          </a:p>
        </p:txBody>
      </p:sp>
      <p:grpSp>
        <p:nvGrpSpPr>
          <p:cNvPr id="22" name="Skupina 21"/>
          <p:cNvGrpSpPr/>
          <p:nvPr/>
        </p:nvGrpSpPr>
        <p:grpSpPr>
          <a:xfrm>
            <a:off x="722783" y="820415"/>
            <a:ext cx="7798694" cy="5516488"/>
            <a:chOff x="1727069" y="510910"/>
            <a:chExt cx="8464825" cy="6000987"/>
          </a:xfrm>
        </p:grpSpPr>
        <p:sp>
          <p:nvSpPr>
            <p:cNvPr id="23" name="Rectangle 42"/>
            <p:cNvSpPr>
              <a:spLocks noChangeArrowheads="1"/>
            </p:cNvSpPr>
            <p:nvPr/>
          </p:nvSpPr>
          <p:spPr bwMode="auto">
            <a:xfrm>
              <a:off x="7890106" y="513629"/>
              <a:ext cx="2270300" cy="2101052"/>
            </a:xfrm>
            <a:prstGeom prst="rect">
              <a:avLst/>
            </a:prstGeom>
            <a:solidFill>
              <a:srgbClr val="00FF00">
                <a:alpha val="28000"/>
              </a:srgbClr>
            </a:solidFill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sk-SK" altLang="sk-SK">
                  <a:latin typeface="Calibri" panose="020F0502020204030204" pitchFamily="34" charset="0"/>
                </a:rPr>
                <a:t>Rozvoj turizmu</a:t>
              </a:r>
              <a:br>
                <a:rPr lang="sk-SK" altLang="sk-SK">
                  <a:latin typeface="Calibri" panose="020F0502020204030204" pitchFamily="34" charset="0"/>
                </a:rPr>
              </a:br>
              <a:r>
                <a:rPr lang="sk-SK" altLang="sk-SK">
                  <a:latin typeface="Calibri" panose="020F0502020204030204" pitchFamily="34" charset="0"/>
                </a:rPr>
                <a:t>v národnom</a:t>
              </a:r>
              <a:br>
                <a:rPr lang="sk-SK" altLang="sk-SK">
                  <a:latin typeface="Calibri" panose="020F0502020204030204" pitchFamily="34" charset="0"/>
                </a:rPr>
              </a:br>
              <a:r>
                <a:rPr lang="sk-SK" altLang="sk-SK">
                  <a:latin typeface="Calibri" panose="020F0502020204030204" pitchFamily="34" charset="0"/>
                </a:rPr>
                <a:t>parku</a:t>
              </a:r>
              <a:endParaRPr lang="en-GB" altLang="sk-SK">
                <a:latin typeface="Calibri" panose="020F0502020204030204" pitchFamily="34" charset="0"/>
              </a:endParaRPr>
            </a:p>
          </p:txBody>
        </p:sp>
        <p:sp>
          <p:nvSpPr>
            <p:cNvPr id="24" name="Rectangle 38"/>
            <p:cNvSpPr>
              <a:spLocks noChangeArrowheads="1"/>
            </p:cNvSpPr>
            <p:nvPr/>
          </p:nvSpPr>
          <p:spPr bwMode="auto">
            <a:xfrm>
              <a:off x="5718529" y="510911"/>
              <a:ext cx="2170507" cy="935038"/>
            </a:xfrm>
            <a:prstGeom prst="rect">
              <a:avLst/>
            </a:prstGeom>
            <a:solidFill>
              <a:schemeClr val="accent1">
                <a:alpha val="57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 sz="1500">
                  <a:latin typeface="Calibri" panose="020F0502020204030204" pitchFamily="34" charset="0"/>
                </a:rPr>
                <a:t>Polia</a:t>
              </a:r>
              <a:endParaRPr lang="en-GB" altLang="sk-SK" sz="1500">
                <a:latin typeface="Calibri" panose="020F0502020204030204" pitchFamily="34" charset="0"/>
              </a:endParaRPr>
            </a:p>
          </p:txBody>
        </p:sp>
        <p:sp>
          <p:nvSpPr>
            <p:cNvPr id="25" name="Rectangle 39"/>
            <p:cNvSpPr>
              <a:spLocks noChangeArrowheads="1"/>
            </p:cNvSpPr>
            <p:nvPr/>
          </p:nvSpPr>
          <p:spPr bwMode="auto">
            <a:xfrm>
              <a:off x="1735468" y="510910"/>
              <a:ext cx="2632829" cy="1762873"/>
            </a:xfrm>
            <a:prstGeom prst="rect">
              <a:avLst/>
            </a:prstGeom>
            <a:solidFill>
              <a:srgbClr val="D6EB99">
                <a:alpha val="7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 sz="1500">
                  <a:latin typeface="Calibri" panose="020F0502020204030204" pitchFamily="34" charset="0"/>
                </a:rPr>
                <a:t>Ekologické poľnohosp.</a:t>
              </a:r>
              <a:br>
                <a:rPr lang="sk-SK" altLang="sk-SK" sz="1500">
                  <a:latin typeface="Calibri" panose="020F0502020204030204" pitchFamily="34" charset="0"/>
                </a:rPr>
              </a:br>
              <a:r>
                <a:rPr lang="sk-SK" altLang="sk-SK" sz="1500">
                  <a:latin typeface="Calibri" panose="020F0502020204030204" pitchFamily="34" charset="0"/>
                </a:rPr>
                <a:t>na malých rodinných</a:t>
              </a:r>
              <a:br>
                <a:rPr lang="sk-SK" altLang="sk-SK" sz="1500">
                  <a:latin typeface="Calibri" panose="020F0502020204030204" pitchFamily="34" charset="0"/>
                </a:rPr>
              </a:br>
              <a:r>
                <a:rPr lang="sk-SK" altLang="sk-SK" sz="1500">
                  <a:latin typeface="Calibri" panose="020F0502020204030204" pitchFamily="34" charset="0"/>
                </a:rPr>
                <a:t>farmách</a:t>
              </a:r>
              <a:endParaRPr lang="en-GB" altLang="sk-SK" sz="1500">
                <a:latin typeface="Calibri" panose="020F0502020204030204" pitchFamily="34" charset="0"/>
              </a:endParaRPr>
            </a:p>
          </p:txBody>
        </p:sp>
        <p:sp>
          <p:nvSpPr>
            <p:cNvPr id="26" name="Rectangle 44"/>
            <p:cNvSpPr>
              <a:spLocks noChangeArrowheads="1"/>
            </p:cNvSpPr>
            <p:nvPr/>
          </p:nvSpPr>
          <p:spPr bwMode="auto">
            <a:xfrm>
              <a:off x="4346606" y="2016003"/>
              <a:ext cx="2502499" cy="2168993"/>
            </a:xfrm>
            <a:prstGeom prst="rect">
              <a:avLst/>
            </a:prstGeom>
            <a:solidFill>
              <a:srgbClr val="FFFF00">
                <a:alpha val="53999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 sz="1500">
                  <a:solidFill>
                    <a:srgbClr val="FF0000"/>
                  </a:solidFill>
                  <a:latin typeface="Calibri" panose="020F0502020204030204" pitchFamily="34" charset="0"/>
                </a:rPr>
                <a:t>Zvýšenie cien ropy</a:t>
              </a:r>
            </a:p>
            <a:p>
              <a:pPr algn="ctr"/>
              <a:r>
                <a:rPr lang="sk-SK" altLang="sk-SK" sz="1500">
                  <a:solidFill>
                    <a:srgbClr val="FF0000"/>
                  </a:solidFill>
                  <a:latin typeface="Calibri" panose="020F0502020204030204" pitchFamily="34" charset="0"/>
                </a:rPr>
                <a:t>využívanie zásob</a:t>
              </a:r>
              <a:br>
                <a:rPr lang="sk-SK" altLang="sk-SK" sz="1500">
                  <a:solidFill>
                    <a:srgbClr val="FF0000"/>
                  </a:solidFill>
                  <a:latin typeface="Calibri" panose="020F0502020204030204" pitchFamily="34" charset="0"/>
                </a:rPr>
              </a:br>
              <a:r>
                <a:rPr lang="sk-SK" altLang="sk-SK" sz="1500">
                  <a:solidFill>
                    <a:srgbClr val="FF0000"/>
                  </a:solidFill>
                  <a:latin typeface="Calibri" panose="020F0502020204030204" pitchFamily="34" charset="0"/>
                </a:rPr>
                <a:t>podzemnej vody</a:t>
              </a:r>
              <a:endParaRPr lang="en-GB" altLang="sk-SK" sz="150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7" name="Rectangle 40"/>
            <p:cNvSpPr>
              <a:spLocks noChangeArrowheads="1"/>
            </p:cNvSpPr>
            <p:nvPr/>
          </p:nvSpPr>
          <p:spPr bwMode="auto">
            <a:xfrm>
              <a:off x="4352237" y="4186037"/>
              <a:ext cx="5808168" cy="301391"/>
            </a:xfrm>
            <a:prstGeom prst="rect">
              <a:avLst/>
            </a:prstGeom>
            <a:solidFill>
              <a:srgbClr val="11A9DF">
                <a:alpha val="28999"/>
              </a:srgbClr>
            </a:solidFill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sk-SK" altLang="sk-SK" sz="1500">
                  <a:solidFill>
                    <a:schemeClr val="accent2"/>
                  </a:solidFill>
                  <a:latin typeface="Calibri" panose="020F0502020204030204" pitchFamily="34" charset="0"/>
                </a:rPr>
                <a:t>Rieka</a:t>
              </a:r>
              <a:endParaRPr lang="en-GB" altLang="sk-SK" sz="1500">
                <a:solidFill>
                  <a:schemeClr val="accent2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8" name="Rectangle 37"/>
            <p:cNvSpPr>
              <a:spLocks noChangeArrowheads="1"/>
            </p:cNvSpPr>
            <p:nvPr/>
          </p:nvSpPr>
          <p:spPr bwMode="auto">
            <a:xfrm>
              <a:off x="6944624" y="4482900"/>
              <a:ext cx="3224181" cy="2007570"/>
            </a:xfrm>
            <a:prstGeom prst="rect">
              <a:avLst/>
            </a:prstGeom>
            <a:solidFill>
              <a:srgbClr val="D34831">
                <a:alpha val="28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>
                  <a:solidFill>
                    <a:srgbClr val="FF0000"/>
                  </a:solidFill>
                  <a:latin typeface="Calibri" panose="020F0502020204030204" pitchFamily="34" charset="0"/>
                </a:rPr>
                <a:t>Koniec ťažby žel. rudy</a:t>
              </a:r>
              <a:endParaRPr lang="en-GB" altLang="sk-SK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9" name="Rectangle 41"/>
            <p:cNvSpPr>
              <a:spLocks noChangeArrowheads="1"/>
            </p:cNvSpPr>
            <p:nvPr/>
          </p:nvSpPr>
          <p:spPr bwMode="auto">
            <a:xfrm>
              <a:off x="4352237" y="4487428"/>
              <a:ext cx="2592387" cy="1156967"/>
            </a:xfrm>
            <a:prstGeom prst="rect">
              <a:avLst/>
            </a:prstGeom>
            <a:solidFill>
              <a:srgbClr val="E2F1B7">
                <a:alpha val="85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 sz="1350">
                  <a:latin typeface="Calibri" panose="020F0502020204030204" pitchFamily="34" charset="0"/>
                </a:rPr>
                <a:t>Polia</a:t>
              </a:r>
              <a:endParaRPr lang="en-GB" altLang="sk-SK" sz="1350">
                <a:latin typeface="Calibri" panose="020F0502020204030204" pitchFamily="34" charset="0"/>
              </a:endParaRPr>
            </a:p>
          </p:txBody>
        </p:sp>
        <p:sp>
          <p:nvSpPr>
            <p:cNvPr id="30" name="Rectangle 36"/>
            <p:cNvSpPr>
              <a:spLocks noChangeArrowheads="1"/>
            </p:cNvSpPr>
            <p:nvPr/>
          </p:nvSpPr>
          <p:spPr bwMode="auto">
            <a:xfrm>
              <a:off x="1744494" y="5162879"/>
              <a:ext cx="2618887" cy="1327414"/>
            </a:xfrm>
            <a:prstGeom prst="rect">
              <a:avLst/>
            </a:prstGeom>
            <a:solidFill>
              <a:srgbClr val="D34831">
                <a:alpha val="28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sk-SK" altLang="sk-SK" sz="1500">
                <a:solidFill>
                  <a:srgbClr val="FF0000"/>
                </a:solidFill>
                <a:latin typeface="Calibri" panose="020F0502020204030204" pitchFamily="34" charset="0"/>
              </a:endParaRPr>
            </a:p>
            <a:p>
              <a:pPr algn="ctr"/>
              <a:r>
                <a:rPr lang="sk-SK" altLang="sk-SK" sz="1500">
                  <a:solidFill>
                    <a:srgbClr val="FF0000"/>
                  </a:solidFill>
                  <a:latin typeface="Calibri" panose="020F0502020204030204" pitchFamily="34" charset="0"/>
                </a:rPr>
                <a:t>Vyčerpané zásoby uhlia</a:t>
              </a:r>
              <a:br>
                <a:rPr lang="sk-SK" altLang="sk-SK" sz="1500">
                  <a:solidFill>
                    <a:srgbClr val="FF0000"/>
                  </a:solidFill>
                  <a:latin typeface="Calibri" panose="020F0502020204030204" pitchFamily="34" charset="0"/>
                </a:rPr>
              </a:br>
              <a:endParaRPr lang="en-GB" altLang="sk-SK" sz="150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1" name="Rectangle 43"/>
            <p:cNvSpPr>
              <a:spLocks noChangeArrowheads="1"/>
            </p:cNvSpPr>
            <p:nvPr/>
          </p:nvSpPr>
          <p:spPr bwMode="auto">
            <a:xfrm rot="5400000">
              <a:off x="6001440" y="2296331"/>
              <a:ext cx="2735262" cy="1042068"/>
            </a:xfrm>
            <a:prstGeom prst="rect">
              <a:avLst/>
            </a:prstGeom>
            <a:solidFill>
              <a:srgbClr val="DBD9C9">
                <a:alpha val="66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 sz="1650">
                  <a:solidFill>
                    <a:srgbClr val="FF0000"/>
                  </a:solidFill>
                  <a:latin typeface="Calibri" panose="020F0502020204030204" pitchFamily="34" charset="0"/>
                </a:rPr>
                <a:t>Lyžiarske a turistické</a:t>
              </a:r>
              <a:br>
                <a:rPr lang="sk-SK" altLang="sk-SK" sz="1650">
                  <a:solidFill>
                    <a:srgbClr val="FF0000"/>
                  </a:solidFill>
                  <a:latin typeface="Calibri" panose="020F0502020204030204" pitchFamily="34" charset="0"/>
                </a:rPr>
              </a:br>
              <a:r>
                <a:rPr lang="sk-SK" altLang="sk-SK" sz="1650">
                  <a:solidFill>
                    <a:srgbClr val="FF0000"/>
                  </a:solidFill>
                  <a:latin typeface="Calibri" panose="020F0502020204030204" pitchFamily="34" charset="0"/>
                </a:rPr>
                <a:t>strediská</a:t>
              </a:r>
              <a:endParaRPr lang="en-GB" altLang="sk-SK" sz="165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2" name="Rectangle 40"/>
            <p:cNvSpPr>
              <a:spLocks noChangeArrowheads="1"/>
            </p:cNvSpPr>
            <p:nvPr/>
          </p:nvSpPr>
          <p:spPr bwMode="auto">
            <a:xfrm>
              <a:off x="1735023" y="3103668"/>
              <a:ext cx="1268988" cy="2069271"/>
            </a:xfrm>
            <a:prstGeom prst="rect">
              <a:avLst/>
            </a:prstGeom>
            <a:solidFill>
              <a:srgbClr val="11A9DF">
                <a:alpha val="28999"/>
              </a:srgbClr>
            </a:solidFill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sk-SK" altLang="sk-SK" sz="1500">
                  <a:solidFill>
                    <a:schemeClr val="accent2"/>
                  </a:solidFill>
                  <a:latin typeface="Calibri" panose="020F0502020204030204" pitchFamily="34" charset="0"/>
                </a:rPr>
                <a:t>Morský </a:t>
              </a:r>
            </a:p>
            <a:p>
              <a:pPr algn="ctr"/>
              <a:r>
                <a:rPr lang="sk-SK" altLang="sk-SK" sz="1500">
                  <a:solidFill>
                    <a:schemeClr val="accent2"/>
                  </a:solidFill>
                  <a:latin typeface="Calibri" panose="020F0502020204030204" pitchFamily="34" charset="0"/>
                </a:rPr>
                <a:t>záliv</a:t>
              </a:r>
              <a:endParaRPr lang="en-GB" altLang="sk-SK" sz="1500">
                <a:solidFill>
                  <a:schemeClr val="accent2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3" name="Rectangle 43"/>
            <p:cNvSpPr>
              <a:spLocks noChangeArrowheads="1"/>
            </p:cNvSpPr>
            <p:nvPr/>
          </p:nvSpPr>
          <p:spPr bwMode="auto">
            <a:xfrm rot="5400000">
              <a:off x="2644850" y="3454603"/>
              <a:ext cx="2066412" cy="1350143"/>
            </a:xfrm>
            <a:prstGeom prst="rect">
              <a:avLst/>
            </a:prstGeom>
            <a:solidFill>
              <a:srgbClr val="DBD9C9">
                <a:alpha val="7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 sz="1500">
                  <a:latin typeface="Calibri" panose="020F0502020204030204" pitchFamily="34" charset="0"/>
                </a:rPr>
                <a:t>Ľudia prichádzajú</a:t>
              </a:r>
              <a:br>
                <a:rPr lang="sk-SK" altLang="sk-SK" sz="1500">
                  <a:latin typeface="Calibri" panose="020F0502020204030204" pitchFamily="34" charset="0"/>
                </a:rPr>
              </a:br>
              <a:r>
                <a:rPr lang="sk-SK" altLang="sk-SK" sz="1500">
                  <a:latin typeface="Calibri" panose="020F0502020204030204" pitchFamily="34" charset="0"/>
                </a:rPr>
                <a:t>žiť mimo husto</a:t>
              </a:r>
              <a:br>
                <a:rPr lang="sk-SK" altLang="sk-SK" sz="1500">
                  <a:latin typeface="Calibri" panose="020F0502020204030204" pitchFamily="34" charset="0"/>
                </a:rPr>
              </a:br>
              <a:r>
                <a:rPr lang="sk-SK" altLang="sk-SK" sz="1500">
                  <a:latin typeface="Calibri" panose="020F0502020204030204" pitchFamily="34" charset="0"/>
                </a:rPr>
                <a:t>zaľudnených miest </a:t>
              </a:r>
              <a:endParaRPr lang="en-GB" altLang="sk-SK" sz="1500">
                <a:latin typeface="Calibri" panose="020F0502020204030204" pitchFamily="34" charset="0"/>
              </a:endParaRPr>
            </a:p>
          </p:txBody>
        </p:sp>
        <p:sp>
          <p:nvSpPr>
            <p:cNvPr id="34" name="Rectangle 36"/>
            <p:cNvSpPr>
              <a:spLocks noChangeArrowheads="1"/>
            </p:cNvSpPr>
            <p:nvPr/>
          </p:nvSpPr>
          <p:spPr bwMode="auto">
            <a:xfrm>
              <a:off x="4368599" y="513628"/>
              <a:ext cx="1344950" cy="1498590"/>
            </a:xfrm>
            <a:prstGeom prst="rect">
              <a:avLst/>
            </a:prstGeom>
            <a:solidFill>
              <a:srgbClr val="D34831">
                <a:alpha val="25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 sz="1500">
                  <a:solidFill>
                    <a:srgbClr val="FF0000"/>
                  </a:solidFill>
                  <a:latin typeface="Calibri" panose="020F0502020204030204" pitchFamily="34" charset="0"/>
                </a:rPr>
                <a:t>Zápis</a:t>
              </a:r>
              <a:br>
                <a:rPr lang="sk-SK" altLang="sk-SK" sz="1500">
                  <a:solidFill>
                    <a:srgbClr val="FF0000"/>
                  </a:solidFill>
                  <a:latin typeface="Calibri" panose="020F0502020204030204" pitchFamily="34" charset="0"/>
                </a:rPr>
              </a:br>
              <a:r>
                <a:rPr lang="sk-SK" altLang="sk-SK" sz="1500">
                  <a:solidFill>
                    <a:srgbClr val="FF0000"/>
                  </a:solidFill>
                  <a:latin typeface="Calibri" panose="020F0502020204030204" pitchFamily="34" charset="0"/>
                </a:rPr>
                <a:t>do UNESCO</a:t>
              </a:r>
              <a:endParaRPr lang="en-GB" altLang="sk-SK" sz="150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5" name="Rectangle 40"/>
            <p:cNvSpPr>
              <a:spLocks noChangeArrowheads="1"/>
            </p:cNvSpPr>
            <p:nvPr/>
          </p:nvSpPr>
          <p:spPr bwMode="auto">
            <a:xfrm>
              <a:off x="5710489" y="1445949"/>
              <a:ext cx="1137547" cy="566269"/>
            </a:xfrm>
            <a:prstGeom prst="rect">
              <a:avLst/>
            </a:prstGeom>
            <a:solidFill>
              <a:srgbClr val="11A9DF">
                <a:alpha val="28999"/>
              </a:srgbClr>
            </a:solidFill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sk-SK" altLang="sk-SK" sz="1500">
                  <a:solidFill>
                    <a:schemeClr val="accent2"/>
                  </a:solidFill>
                  <a:latin typeface="Calibri" panose="020F0502020204030204" pitchFamily="34" charset="0"/>
                </a:rPr>
                <a:t>Jazero</a:t>
              </a:r>
              <a:endParaRPr lang="en-GB" altLang="sk-SK" sz="1500">
                <a:solidFill>
                  <a:schemeClr val="accent2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6" name="Rectangle 39"/>
            <p:cNvSpPr>
              <a:spLocks noChangeArrowheads="1"/>
            </p:cNvSpPr>
            <p:nvPr/>
          </p:nvSpPr>
          <p:spPr bwMode="auto">
            <a:xfrm>
              <a:off x="7889036" y="2611589"/>
              <a:ext cx="2302858" cy="1573407"/>
            </a:xfrm>
            <a:prstGeom prst="rect">
              <a:avLst/>
            </a:prstGeom>
            <a:solidFill>
              <a:srgbClr val="D6EB99">
                <a:alpha val="7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 sz="1500">
                  <a:latin typeface="Calibri" panose="020F0502020204030204" pitchFamily="34" charset="0"/>
                </a:rPr>
                <a:t>Výstavba luxusného</a:t>
              </a:r>
              <a:br>
                <a:rPr lang="sk-SK" altLang="sk-SK" sz="1500">
                  <a:latin typeface="Calibri" panose="020F0502020204030204" pitchFamily="34" charset="0"/>
                </a:rPr>
              </a:br>
              <a:r>
                <a:rPr lang="sk-SK" altLang="sk-SK" sz="1500">
                  <a:latin typeface="Calibri" panose="020F0502020204030204" pitchFamily="34" charset="0"/>
                </a:rPr>
                <a:t>bývania mimo miest</a:t>
              </a:r>
              <a:endParaRPr lang="en-GB" altLang="sk-SK" sz="1500">
                <a:latin typeface="Calibri" panose="020F0502020204030204" pitchFamily="34" charset="0"/>
              </a:endParaRPr>
            </a:p>
          </p:txBody>
        </p:sp>
        <p:sp>
          <p:nvSpPr>
            <p:cNvPr id="37" name="Rectangle 41"/>
            <p:cNvSpPr>
              <a:spLocks noChangeArrowheads="1"/>
            </p:cNvSpPr>
            <p:nvPr/>
          </p:nvSpPr>
          <p:spPr bwMode="auto">
            <a:xfrm>
              <a:off x="4352237" y="5644395"/>
              <a:ext cx="2592387" cy="867502"/>
            </a:xfrm>
            <a:prstGeom prst="rect">
              <a:avLst/>
            </a:prstGeom>
            <a:solidFill>
              <a:srgbClr val="F3CCC6">
                <a:alpha val="8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sk-SK" altLang="sk-SK" sz="1500">
                  <a:solidFill>
                    <a:srgbClr val="FF0000"/>
                  </a:solidFill>
                  <a:latin typeface="Calibri" panose="020F0502020204030204" pitchFamily="34" charset="0"/>
                </a:rPr>
                <a:t>chudobné časti miest</a:t>
              </a:r>
              <a:endParaRPr lang="en-GB" altLang="sk-SK" sz="150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8" name="Rectangle 39"/>
            <p:cNvSpPr>
              <a:spLocks noChangeArrowheads="1"/>
            </p:cNvSpPr>
            <p:nvPr/>
          </p:nvSpPr>
          <p:spPr bwMode="auto">
            <a:xfrm>
              <a:off x="3006260" y="2260489"/>
              <a:ext cx="1340044" cy="850118"/>
            </a:xfrm>
            <a:prstGeom prst="rect">
              <a:avLst/>
            </a:prstGeom>
            <a:solidFill>
              <a:srgbClr val="D6EB99">
                <a:alpha val="7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GB" altLang="sk-SK" sz="1500">
                <a:latin typeface="Calibri" panose="020F0502020204030204" pitchFamily="34" charset="0"/>
              </a:endParaRPr>
            </a:p>
          </p:txBody>
        </p:sp>
        <p:sp>
          <p:nvSpPr>
            <p:cNvPr id="39" name="Rectangle 39"/>
            <p:cNvSpPr>
              <a:spLocks noChangeArrowheads="1"/>
            </p:cNvSpPr>
            <p:nvPr/>
          </p:nvSpPr>
          <p:spPr bwMode="auto">
            <a:xfrm>
              <a:off x="1727069" y="2260067"/>
              <a:ext cx="1283094" cy="850118"/>
            </a:xfrm>
            <a:prstGeom prst="rect">
              <a:avLst/>
            </a:prstGeom>
            <a:solidFill>
              <a:schemeClr val="accent6">
                <a:lumMod val="40000"/>
                <a:lumOff val="60000"/>
                <a:alpha val="7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GB" altLang="sk-SK" sz="1500">
                <a:latin typeface="Calibri" panose="020F0502020204030204" pitchFamily="34" charset="0"/>
              </a:endParaRPr>
            </a:p>
          </p:txBody>
        </p:sp>
        <p:sp>
          <p:nvSpPr>
            <p:cNvPr id="40" name="Obdélník 39"/>
            <p:cNvSpPr/>
            <p:nvPr/>
          </p:nvSpPr>
          <p:spPr>
            <a:xfrm>
              <a:off x="1727069" y="2361959"/>
              <a:ext cx="1310328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sk-SK" altLang="sk-SK" sz="1350">
                  <a:solidFill>
                    <a:schemeClr val="bg1"/>
                  </a:solidFill>
                  <a:latin typeface="Calibri" panose="020F0502020204030204" pitchFamily="34" charset="0"/>
                </a:rPr>
                <a:t>Prímorské letovisko</a:t>
              </a:r>
              <a:endParaRPr lang="en-GB" altLang="sk-SK" sz="135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838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477b5a58e24ef50635a77422ed47c72f0d74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1080</TotalTime>
  <Words>246</Words>
  <Application>Microsoft Office PowerPoint</Application>
  <PresentationFormat>Předvádění na obrazovce (4:3)</PresentationFormat>
  <Paragraphs>139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Peter Farárik</dc:creator>
  <cp:lastModifiedBy>Peter Farárik</cp:lastModifiedBy>
  <cp:revision>9</cp:revision>
  <dcterms:created xsi:type="dcterms:W3CDTF">2014-11-17T18:45:26Z</dcterms:created>
  <dcterms:modified xsi:type="dcterms:W3CDTF">2014-11-18T12:45:41Z</dcterms:modified>
</cp:coreProperties>
</file>