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FF0066"/>
    <a:srgbClr val="FFFF00"/>
    <a:srgbClr val="800080"/>
    <a:srgbClr val="0000FF"/>
    <a:srgbClr val="FF0000"/>
    <a:srgbClr val="FF6600"/>
    <a:srgbClr val="00B050"/>
    <a:srgbClr val="CB9F62"/>
    <a:srgbClr val="E5BB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AA62C-3FAC-46DA-8800-718EBBDA0F67}" type="datetimeFigureOut">
              <a:rPr lang="sk-SK" smtClean="0"/>
              <a:t>05.04.2016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9B89A-4481-4ED0-83D4-2127A885012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61640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AA62C-3FAC-46DA-8800-718EBBDA0F67}" type="datetimeFigureOut">
              <a:rPr lang="sk-SK" smtClean="0"/>
              <a:t>05.04.2016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9B89A-4481-4ED0-83D4-2127A885012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56040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AA62C-3FAC-46DA-8800-718EBBDA0F67}" type="datetimeFigureOut">
              <a:rPr lang="sk-SK" smtClean="0"/>
              <a:t>05.04.2016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9B89A-4481-4ED0-83D4-2127A885012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54550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AA62C-3FAC-46DA-8800-718EBBDA0F67}" type="datetimeFigureOut">
              <a:rPr lang="sk-SK" smtClean="0"/>
              <a:t>05.04.2016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9B89A-4481-4ED0-83D4-2127A885012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27027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AA62C-3FAC-46DA-8800-718EBBDA0F67}" type="datetimeFigureOut">
              <a:rPr lang="sk-SK" smtClean="0"/>
              <a:t>05.04.2016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9B89A-4481-4ED0-83D4-2127A885012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74369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AA62C-3FAC-46DA-8800-718EBBDA0F67}" type="datetimeFigureOut">
              <a:rPr lang="sk-SK" smtClean="0"/>
              <a:t>05.04.2016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9B89A-4481-4ED0-83D4-2127A885012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40398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AA62C-3FAC-46DA-8800-718EBBDA0F67}" type="datetimeFigureOut">
              <a:rPr lang="sk-SK" smtClean="0"/>
              <a:t>05.04.2016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9B89A-4481-4ED0-83D4-2127A885012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57370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AA62C-3FAC-46DA-8800-718EBBDA0F67}" type="datetimeFigureOut">
              <a:rPr lang="sk-SK" smtClean="0"/>
              <a:t>05.04.2016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9B89A-4481-4ED0-83D4-2127A885012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71544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AA62C-3FAC-46DA-8800-718EBBDA0F67}" type="datetimeFigureOut">
              <a:rPr lang="sk-SK" smtClean="0"/>
              <a:t>05.04.2016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9B89A-4481-4ED0-83D4-2127A885012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45487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AA62C-3FAC-46DA-8800-718EBBDA0F67}" type="datetimeFigureOut">
              <a:rPr lang="sk-SK" smtClean="0"/>
              <a:t>05.04.2016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9B89A-4481-4ED0-83D4-2127A885012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32063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AA62C-3FAC-46DA-8800-718EBBDA0F67}" type="datetimeFigureOut">
              <a:rPr lang="sk-SK" smtClean="0"/>
              <a:t>05.04.2016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9B89A-4481-4ED0-83D4-2127A885012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57925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AA62C-3FAC-46DA-8800-718EBBDA0F67}" type="datetimeFigureOut">
              <a:rPr lang="sk-SK" smtClean="0"/>
              <a:t>05.04.2016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9B89A-4481-4ED0-83D4-2127A885012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8617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2.png"/><Relationship Id="rId3" Type="http://schemas.openxmlformats.org/officeDocument/2006/relationships/slide" Target="slide2.xml"/><Relationship Id="rId7" Type="http://schemas.openxmlformats.org/officeDocument/2006/relationships/slide" Target="slide6.xml"/><Relationship Id="rId12" Type="http://schemas.openxmlformats.org/officeDocument/2006/relationships/slide" Target="slide1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5" Type="http://schemas.openxmlformats.org/officeDocument/2006/relationships/slide" Target="slide4.xml"/><Relationship Id="rId10" Type="http://schemas.openxmlformats.org/officeDocument/2006/relationships/slide" Target="slide9.xml"/><Relationship Id="rId4" Type="http://schemas.openxmlformats.org/officeDocument/2006/relationships/slide" Target="slide3.xml"/><Relationship Id="rId9" Type="http://schemas.openxmlformats.org/officeDocument/2006/relationships/slide" Target="slide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image" Target="../media/image25.jpeg"/><Relationship Id="rId5" Type="http://schemas.openxmlformats.org/officeDocument/2006/relationships/slide" Target="slide5.xml"/><Relationship Id="rId10" Type="http://schemas.openxmlformats.org/officeDocument/2006/relationships/slide" Target="slide1.xml"/><Relationship Id="rId4" Type="http://schemas.openxmlformats.org/officeDocument/2006/relationships/slide" Target="slide4.xml"/><Relationship Id="rId9" Type="http://schemas.openxmlformats.org/officeDocument/2006/relationships/slide" Target="slid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0" y="-2"/>
            <a:ext cx="9144000" cy="6858001"/>
          </a:xfrm>
          <a:prstGeom prst="rect">
            <a:avLst/>
          </a:prstGeom>
          <a:blipFill dpi="0" rotWithShape="1">
            <a:blip r:embed="rId2">
              <a:alphaModFix amt="5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050" name="Rectangle 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102427" y="824346"/>
            <a:ext cx="1828800" cy="1676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051" name="Rectangle 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083627" y="824346"/>
            <a:ext cx="1828800" cy="167640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052" name="Rectangle 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064827" y="824346"/>
            <a:ext cx="1828800" cy="16764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053" name="Rectangle 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102427" y="2653146"/>
            <a:ext cx="1828800" cy="16764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054" name="Rectangle 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83627" y="2653146"/>
            <a:ext cx="1828800" cy="16764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055" name="Rectangle 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6064827" y="2653146"/>
            <a:ext cx="1828800" cy="1676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056" name="Rectangle 8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2102427" y="4481946"/>
            <a:ext cx="1828800" cy="16764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057" name="Rectangle 9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083627" y="4481946"/>
            <a:ext cx="1828800" cy="16764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058" name="Rectangle 10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6064827" y="4481946"/>
            <a:ext cx="1828800" cy="1676400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" name="Obdĺžnik 2"/>
          <p:cNvSpPr/>
          <p:nvPr/>
        </p:nvSpPr>
        <p:spPr>
          <a:xfrm>
            <a:off x="0" y="-3"/>
            <a:ext cx="852055" cy="685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068" name="Text Box 20"/>
          <p:cNvSpPr txBox="1">
            <a:spLocks noChangeArrowheads="1"/>
          </p:cNvSpPr>
          <p:nvPr/>
        </p:nvSpPr>
        <p:spPr bwMode="auto">
          <a:xfrm rot="16200000">
            <a:off x="-3016828" y="3105833"/>
            <a:ext cx="685800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altLang="sk-SK" sz="3600" b="1" dirty="0" smtClean="0">
                <a:latin typeface="Ubuntu" panose="020B0504030602030204" pitchFamily="34" charset="0"/>
              </a:rPr>
              <a:t>Tropické dažďové lesy</a:t>
            </a:r>
            <a:endParaRPr lang="en-GB" altLang="sk-SK" sz="3600" b="1" dirty="0">
              <a:latin typeface="Ubuntu" panose="020B0504030602030204" pitchFamily="34" charset="0"/>
            </a:endParaRPr>
          </a:p>
        </p:txBody>
      </p:sp>
      <p:sp>
        <p:nvSpPr>
          <p:cNvPr id="16" name="BlokTextu 15"/>
          <p:cNvSpPr txBox="1"/>
          <p:nvPr/>
        </p:nvSpPr>
        <p:spPr>
          <a:xfrm>
            <a:off x="2809078" y="1370158"/>
            <a:ext cx="388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>
                <a:solidFill>
                  <a:schemeClr val="bg1"/>
                </a:solidFill>
                <a:latin typeface="Ubuntu" panose="020B0504030602030204" pitchFamily="34" charset="0"/>
              </a:rPr>
              <a:t>1</a:t>
            </a:r>
            <a:endParaRPr lang="sk-SK" sz="2800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17" name="BlokTextu 16"/>
          <p:cNvSpPr txBox="1"/>
          <p:nvPr/>
        </p:nvSpPr>
        <p:spPr>
          <a:xfrm>
            <a:off x="4803903" y="1370158"/>
            <a:ext cx="388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>
                <a:solidFill>
                  <a:schemeClr val="bg1"/>
                </a:solidFill>
                <a:latin typeface="Ubuntu" panose="020B0504030602030204" pitchFamily="34" charset="0"/>
              </a:rPr>
              <a:t>2</a:t>
            </a:r>
            <a:endParaRPr lang="sk-SK" sz="2800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18" name="BlokTextu 17"/>
          <p:cNvSpPr txBox="1"/>
          <p:nvPr/>
        </p:nvSpPr>
        <p:spPr>
          <a:xfrm>
            <a:off x="6785103" y="1400936"/>
            <a:ext cx="388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>
                <a:solidFill>
                  <a:schemeClr val="bg1"/>
                </a:solidFill>
                <a:latin typeface="Ubuntu" panose="020B0504030602030204" pitchFamily="34" charset="0"/>
              </a:rPr>
              <a:t>3</a:t>
            </a:r>
            <a:endParaRPr lang="sk-SK" sz="2800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19" name="BlokTextu 18"/>
          <p:cNvSpPr txBox="1"/>
          <p:nvPr/>
        </p:nvSpPr>
        <p:spPr>
          <a:xfrm>
            <a:off x="2809078" y="3229736"/>
            <a:ext cx="388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>
                <a:solidFill>
                  <a:schemeClr val="bg1"/>
                </a:solidFill>
                <a:latin typeface="Ubuntu" panose="020B0504030602030204" pitchFamily="34" charset="0"/>
              </a:rPr>
              <a:t>4</a:t>
            </a:r>
            <a:endParaRPr lang="sk-SK" sz="2800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20" name="BlokTextu 19"/>
          <p:cNvSpPr txBox="1"/>
          <p:nvPr/>
        </p:nvSpPr>
        <p:spPr>
          <a:xfrm>
            <a:off x="4803903" y="3229736"/>
            <a:ext cx="388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>
                <a:solidFill>
                  <a:schemeClr val="bg1"/>
                </a:solidFill>
                <a:latin typeface="Ubuntu" panose="020B0504030602030204" pitchFamily="34" charset="0"/>
              </a:rPr>
              <a:t>5</a:t>
            </a:r>
            <a:endParaRPr lang="sk-SK" sz="2800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21" name="BlokTextu 20"/>
          <p:cNvSpPr txBox="1"/>
          <p:nvPr/>
        </p:nvSpPr>
        <p:spPr>
          <a:xfrm>
            <a:off x="6788956" y="3229736"/>
            <a:ext cx="388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>
                <a:solidFill>
                  <a:schemeClr val="bg1"/>
                </a:solidFill>
                <a:latin typeface="Ubuntu" panose="020B0504030602030204" pitchFamily="34" charset="0"/>
              </a:rPr>
              <a:t>6</a:t>
            </a:r>
            <a:endParaRPr lang="sk-SK" sz="2800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22" name="BlokTextu 21"/>
          <p:cNvSpPr txBox="1"/>
          <p:nvPr/>
        </p:nvSpPr>
        <p:spPr>
          <a:xfrm>
            <a:off x="2809078" y="5058536"/>
            <a:ext cx="388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>
                <a:solidFill>
                  <a:schemeClr val="bg1"/>
                </a:solidFill>
                <a:latin typeface="Ubuntu" panose="020B0504030602030204" pitchFamily="34" charset="0"/>
              </a:rPr>
              <a:t>7</a:t>
            </a:r>
            <a:endParaRPr lang="sk-SK" sz="2800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23" name="BlokTextu 22"/>
          <p:cNvSpPr txBox="1"/>
          <p:nvPr/>
        </p:nvSpPr>
        <p:spPr>
          <a:xfrm>
            <a:off x="4803903" y="5058536"/>
            <a:ext cx="388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>
                <a:solidFill>
                  <a:schemeClr val="bg1"/>
                </a:solidFill>
                <a:latin typeface="Ubuntu" panose="020B0504030602030204" pitchFamily="34" charset="0"/>
              </a:rPr>
              <a:t>8</a:t>
            </a:r>
            <a:endParaRPr lang="sk-SK" sz="2800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24" name="BlokTextu 23"/>
          <p:cNvSpPr txBox="1"/>
          <p:nvPr/>
        </p:nvSpPr>
        <p:spPr>
          <a:xfrm>
            <a:off x="6785103" y="5058536"/>
            <a:ext cx="388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>
                <a:solidFill>
                  <a:schemeClr val="bg1"/>
                </a:solidFill>
                <a:latin typeface="Ubuntu" panose="020B0504030602030204" pitchFamily="34" charset="0"/>
              </a:rPr>
              <a:t>9</a:t>
            </a:r>
            <a:endParaRPr lang="sk-SK" sz="2800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pic>
        <p:nvPicPr>
          <p:cNvPr id="10244" name="Picture 4" descr="http://vignette3.wikia.nocookie.net/scribblenauts/images/6/60/Question_Mark.png/revision/latest?cb=20140409201911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4672" y="6084654"/>
            <a:ext cx="423074" cy="61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42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050" grpId="0" animBg="1"/>
      <p:bldP spid="2050" grpId="1" animBg="1"/>
      <p:bldP spid="2051" grpId="0" animBg="1"/>
      <p:bldP spid="2051" grpId="1" animBg="1"/>
      <p:bldP spid="2052" grpId="0" animBg="1"/>
      <p:bldP spid="2052" grpId="1" animBg="1"/>
      <p:bldP spid="2053" grpId="0" animBg="1"/>
      <p:bldP spid="2053" grpId="1" animBg="1"/>
      <p:bldP spid="2054" grpId="0" animBg="1"/>
      <p:bldP spid="2054" grpId="1" animBg="1"/>
      <p:bldP spid="2055" grpId="0" animBg="1"/>
      <p:bldP spid="2055" grpId="1" animBg="1"/>
      <p:bldP spid="2056" grpId="0" animBg="1"/>
      <p:bldP spid="2056" grpId="1" animBg="1"/>
      <p:bldP spid="2057" grpId="0" animBg="1"/>
      <p:bldP spid="2057" grpId="1" animBg="1"/>
      <p:bldP spid="2058" grpId="0" animBg="1"/>
      <p:bldP spid="2058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ikitravel.org/upload/shared/thumb/9/9b/Slovakia_blank.png/800px-Slovakia_blan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52" y="1551710"/>
            <a:ext cx="3106882" cy="158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wikitravel.org/upload/shared/thumb/9/9b/Slovakia_blank.png/800px-Slovakia_blan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52" y="3674172"/>
            <a:ext cx="3106882" cy="158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5311198" y="4577178"/>
            <a:ext cx="2791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 smtClean="0">
                <a:latin typeface="Ubuntu" panose="020B0504030602030204" pitchFamily="34" charset="0"/>
              </a:rPr>
              <a:t>2010 - 2014</a:t>
            </a:r>
            <a:endParaRPr lang="sk-SK" sz="3600" dirty="0">
              <a:latin typeface="Ubuntu" panose="020B0504030602030204" pitchFamily="34" charset="0"/>
            </a:endParaRPr>
          </a:p>
        </p:txBody>
      </p:sp>
      <p:pic>
        <p:nvPicPr>
          <p:cNvPr id="9220" name="Picture 4" descr="http://enditmovement.com/assets/images/x-r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335" y="1192239"/>
            <a:ext cx="2255116" cy="212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enditmovement.com/assets/images/x-r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335" y="3314701"/>
            <a:ext cx="2255116" cy="212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zerodeforestationcattle.org/img/ch1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720" y="2505279"/>
            <a:ext cx="2275898" cy="227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www.free-icons-download.net/images/cross-icon-4722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415" y="1594129"/>
            <a:ext cx="1122507" cy="112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2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79670" y="6321668"/>
            <a:ext cx="358959" cy="329046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36819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94405" y="138539"/>
            <a:ext cx="429491" cy="3937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" name="Rectangl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491341" y="138539"/>
            <a:ext cx="429491" cy="39370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4" name="Rectangle 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608615" y="138539"/>
            <a:ext cx="429491" cy="3937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" name="Rectangle 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94405" y="2466107"/>
            <a:ext cx="429491" cy="3937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6" name="Rectangle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87877" y="2466107"/>
            <a:ext cx="429491" cy="3937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7" name="Rectangle 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608614" y="2466107"/>
            <a:ext cx="429491" cy="3937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8" name="Rectangle 8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294405" y="4617028"/>
            <a:ext cx="429491" cy="393700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sk-SK"/>
          </a:p>
        </p:txBody>
      </p:sp>
      <p:sp>
        <p:nvSpPr>
          <p:cNvPr id="9" name="Rectangle 9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487877" y="4617028"/>
            <a:ext cx="429491" cy="3937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0" name="Rectangle 10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6608614" y="4617028"/>
            <a:ext cx="429491" cy="3937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sk-SK"/>
          </a:p>
        </p:txBody>
      </p:sp>
      <p:sp>
        <p:nvSpPr>
          <p:cNvPr id="11" name="BlokTextu 10"/>
          <p:cNvSpPr txBox="1"/>
          <p:nvPr/>
        </p:nvSpPr>
        <p:spPr>
          <a:xfrm>
            <a:off x="190498" y="783507"/>
            <a:ext cx="2895600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sk-SK" sz="1400" dirty="0" smtClean="0">
                <a:latin typeface="Ubuntu" panose="020B0504030602030204" pitchFamily="34" charset="0"/>
              </a:rPr>
              <a:t>Tropické lesy produkujú viac ako 20% kyslíka na Zemi. Jeho </a:t>
            </a:r>
            <a:r>
              <a:rPr lang="sk-SK" sz="1400" dirty="0" err="1" smtClean="0">
                <a:latin typeface="Ubuntu" panose="020B0504030602030204" pitchFamily="34" charset="0"/>
              </a:rPr>
              <a:t>najväč-ším</a:t>
            </a:r>
            <a:r>
              <a:rPr lang="sk-SK" sz="1400" dirty="0" smtClean="0">
                <a:latin typeface="Ubuntu" panose="020B0504030602030204" pitchFamily="34" charset="0"/>
              </a:rPr>
              <a:t> producentom sú oceány.</a:t>
            </a:r>
            <a:endParaRPr lang="sk-SK" sz="1400" dirty="0">
              <a:latin typeface="Ubuntu" panose="020B0504030602030204" pitchFamily="34" charset="0"/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6515098" y="3111075"/>
            <a:ext cx="2441865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sk-SK" sz="1400" dirty="0" smtClean="0">
                <a:latin typeface="Ubuntu" panose="020B0504030602030204" pitchFamily="34" charset="0"/>
              </a:rPr>
              <a:t>Dve tretiny tropických </a:t>
            </a:r>
            <a:br>
              <a:rPr lang="sk-SK" sz="1400" dirty="0" smtClean="0">
                <a:latin typeface="Ubuntu" panose="020B0504030602030204" pitchFamily="34" charset="0"/>
              </a:rPr>
            </a:br>
            <a:r>
              <a:rPr lang="sk-SK" sz="1400" dirty="0" smtClean="0">
                <a:latin typeface="Ubuntu" panose="020B0504030602030204" pitchFamily="34" charset="0"/>
              </a:rPr>
              <a:t>lesov sveta sa nachádzajú </a:t>
            </a:r>
          </a:p>
          <a:p>
            <a:pPr>
              <a:lnSpc>
                <a:spcPct val="130000"/>
              </a:lnSpc>
            </a:pPr>
            <a:r>
              <a:rPr lang="sk-SK" sz="1400" dirty="0" smtClean="0">
                <a:latin typeface="Ubuntu" panose="020B0504030602030204" pitchFamily="34" charset="0"/>
              </a:rPr>
              <a:t>v Brazílii.</a:t>
            </a:r>
            <a:endParaRPr lang="sk-SK" sz="1400" dirty="0">
              <a:latin typeface="Ubuntu" panose="020B0504030602030204" pitchFamily="34" charset="0"/>
            </a:endParaRPr>
          </a:p>
        </p:txBody>
      </p:sp>
      <p:sp>
        <p:nvSpPr>
          <p:cNvPr id="13" name="BlokTextu 12"/>
          <p:cNvSpPr txBox="1"/>
          <p:nvPr/>
        </p:nvSpPr>
        <p:spPr>
          <a:xfrm>
            <a:off x="3377042" y="783507"/>
            <a:ext cx="2895600" cy="618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sk-SK" sz="1400" dirty="0" smtClean="0">
                <a:latin typeface="Ubuntu" panose="020B0504030602030204" pitchFamily="34" charset="0"/>
              </a:rPr>
              <a:t>Tropické lesy sú zdrojom veľkého množstva látok na výrobu liekov.</a:t>
            </a:r>
            <a:endParaRPr lang="sk-SK" sz="1400" dirty="0">
              <a:latin typeface="Ubuntu" panose="020B0504030602030204" pitchFamily="34" charset="0"/>
            </a:endParaRPr>
          </a:p>
        </p:txBody>
      </p:sp>
      <p:sp>
        <p:nvSpPr>
          <p:cNvPr id="14" name="BlokTextu 13"/>
          <p:cNvSpPr txBox="1"/>
          <p:nvPr/>
        </p:nvSpPr>
        <p:spPr>
          <a:xfrm>
            <a:off x="190498" y="3111074"/>
            <a:ext cx="2895600" cy="898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sk-SK" sz="1400" dirty="0" smtClean="0">
                <a:latin typeface="Ubuntu" panose="020B0504030602030204" pitchFamily="34" charset="0"/>
              </a:rPr>
              <a:t>Odlesňovanie je spôsobené najmä premenou lesa na poľno-hosp. pôdu a pasienky</a:t>
            </a:r>
            <a:endParaRPr lang="sk-SK" sz="1400" dirty="0">
              <a:latin typeface="Ubuntu" panose="020B0504030602030204" pitchFamily="34" charset="0"/>
            </a:endParaRPr>
          </a:p>
        </p:txBody>
      </p:sp>
      <p:sp>
        <p:nvSpPr>
          <p:cNvPr id="15" name="BlokTextu 14"/>
          <p:cNvSpPr txBox="1"/>
          <p:nvPr/>
        </p:nvSpPr>
        <p:spPr>
          <a:xfrm>
            <a:off x="3377042" y="3111074"/>
            <a:ext cx="2982194" cy="12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sk-SK" sz="1400" dirty="0" smtClean="0">
                <a:latin typeface="Ubuntu" panose="020B0504030602030204" pitchFamily="34" charset="0"/>
              </a:rPr>
              <a:t>Tropické lesy sú domovov pôvodného obyvateľstva (rôznych kmeňov), ktorých spôsob života je v súčasnosti v ohrození.</a:t>
            </a:r>
            <a:endParaRPr lang="sk-SK" sz="1400" dirty="0">
              <a:latin typeface="Ubuntu" panose="020B0504030602030204" pitchFamily="34" charset="0"/>
            </a:endParaRPr>
          </a:p>
        </p:txBody>
      </p:sp>
      <p:sp>
        <p:nvSpPr>
          <p:cNvPr id="16" name="BlokTextu 15"/>
          <p:cNvSpPr txBox="1"/>
          <p:nvPr/>
        </p:nvSpPr>
        <p:spPr>
          <a:xfrm>
            <a:off x="6483922" y="777541"/>
            <a:ext cx="2441865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sk-SK" sz="1400" dirty="0" smtClean="0">
                <a:latin typeface="Ubuntu" panose="020B0504030602030204" pitchFamily="34" charset="0"/>
              </a:rPr>
              <a:t>Aj keď zaberajú tropické lesy len okolo 7% zemského povrchu, žije v nich viac ako polovica všetkých druhov rastlín a živočíchov. </a:t>
            </a:r>
            <a:endParaRPr lang="sk-SK" sz="1400" dirty="0">
              <a:latin typeface="Ubuntu" panose="020B0504030602030204" pitchFamily="34" charset="0"/>
            </a:endParaRPr>
          </a:p>
        </p:txBody>
      </p:sp>
      <p:sp>
        <p:nvSpPr>
          <p:cNvPr id="17" name="BlokTextu 16"/>
          <p:cNvSpPr txBox="1"/>
          <p:nvPr/>
        </p:nvSpPr>
        <p:spPr>
          <a:xfrm>
            <a:off x="190498" y="5220383"/>
            <a:ext cx="2895600" cy="12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sk-SK" sz="1400" dirty="0" smtClean="0">
                <a:latin typeface="Ubuntu" panose="020B0504030602030204" pitchFamily="34" charset="0"/>
              </a:rPr>
              <a:t>V rokoch 2010 až 2014 bola na celom svete odlesnená plocha tropických lesov dvakrát väčšia ako Slovensko.</a:t>
            </a:r>
            <a:endParaRPr lang="sk-SK" sz="1400" dirty="0">
              <a:latin typeface="Ubuntu" panose="020B0504030602030204" pitchFamily="34" charset="0"/>
            </a:endParaRPr>
          </a:p>
        </p:txBody>
      </p:sp>
      <p:sp>
        <p:nvSpPr>
          <p:cNvPr id="18" name="BlokTextu 17"/>
          <p:cNvSpPr txBox="1"/>
          <p:nvPr/>
        </p:nvSpPr>
        <p:spPr>
          <a:xfrm>
            <a:off x="3377042" y="5220383"/>
            <a:ext cx="2895600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sk-SK" sz="1400" dirty="0" smtClean="0">
                <a:latin typeface="Ubuntu" panose="020B0504030602030204" pitchFamily="34" charset="0"/>
              </a:rPr>
              <a:t>V tropických lesoch žije množstvo doteraz neobjavených druhov rastlín a živočíchov.</a:t>
            </a:r>
            <a:endParaRPr lang="sk-SK" sz="1400" dirty="0">
              <a:latin typeface="Ubuntu" panose="020B0504030602030204" pitchFamily="34" charset="0"/>
            </a:endParaRPr>
          </a:p>
        </p:txBody>
      </p:sp>
      <p:sp>
        <p:nvSpPr>
          <p:cNvPr id="19" name="BlokTextu 18"/>
          <p:cNvSpPr txBox="1"/>
          <p:nvPr/>
        </p:nvSpPr>
        <p:spPr>
          <a:xfrm>
            <a:off x="6515098" y="5220383"/>
            <a:ext cx="2441865" cy="12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sk-SK" sz="1400" dirty="0" smtClean="0">
                <a:latin typeface="Ubuntu" panose="020B0504030602030204" pitchFamily="34" charset="0"/>
              </a:rPr>
              <a:t>Klíma tropických lesov je charakteristická veľkým množstvom zrážok a stálou vysokou teplotou.</a:t>
            </a:r>
            <a:endParaRPr lang="sk-SK" sz="1400" dirty="0">
              <a:latin typeface="Ubuntu" panose="020B0504030602030204" pitchFamily="34" charset="0"/>
            </a:endParaRPr>
          </a:p>
        </p:txBody>
      </p:sp>
      <p:pic>
        <p:nvPicPr>
          <p:cNvPr id="11266" name="Picture 2" descr="https://image.freepik.com/free-icon/back-arrow--ios-7-interface-symbol_318-33678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687" y="6408345"/>
            <a:ext cx="402649" cy="40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806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media.idownloadblog.com/wp-content/uploads/2013/10/iPad-Air1536x204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upload.wikimedia.org/wikipedia/commons/thumb/9/9e/Lungs_diagram_simple.svg/2000px-Lungs_diagram_simple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837" y="384466"/>
            <a:ext cx="4935330" cy="593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665018" y="384466"/>
            <a:ext cx="16257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400" dirty="0" smtClean="0">
                <a:solidFill>
                  <a:schemeClr val="bg1"/>
                </a:solidFill>
                <a:latin typeface="Ubuntu" panose="020B0504030602030204" pitchFamily="34" charset="0"/>
              </a:rPr>
              <a:t>&gt;20%</a:t>
            </a:r>
            <a:endParaRPr lang="sk-SK" sz="4400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5" name="Rectangle 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79670" y="6321668"/>
            <a:ext cx="358959" cy="329046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3398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liparts101.com/files/929/005A72EC0212762AE03DC66A9856FF78/Medicine__Drug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037" y="1444335"/>
            <a:ext cx="3106883" cy="3106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pload.wikimedia.org/wikipedia/commons/thumb/5/55/Magnifying_glass_icon.svg/2000px-Magnifying_glass_icon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4268">
            <a:off x="1927589" y="229840"/>
            <a:ext cx="7673612" cy="767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79670" y="6321668"/>
            <a:ext cx="358959" cy="329046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90639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http://biodiversityeducation.ca/files/2012/03/tree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619" y="1490585"/>
            <a:ext cx="4021571" cy="420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lokTextu 6"/>
          <p:cNvSpPr txBox="1"/>
          <p:nvPr/>
        </p:nvSpPr>
        <p:spPr>
          <a:xfrm>
            <a:off x="1146177" y="325094"/>
            <a:ext cx="19383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400" dirty="0">
                <a:latin typeface="Ubuntu" panose="020B0504030602030204" pitchFamily="34" charset="0"/>
              </a:rPr>
              <a:t>c</a:t>
            </a:r>
            <a:r>
              <a:rPr lang="sk-SK" sz="4400" dirty="0" smtClean="0">
                <a:latin typeface="Ubuntu" panose="020B0504030602030204" pitchFamily="34" charset="0"/>
              </a:rPr>
              <a:t>ca 7%</a:t>
            </a:r>
            <a:endParaRPr lang="sk-SK" sz="4400" dirty="0">
              <a:latin typeface="Ubuntu" panose="020B0504030602030204" pitchFamily="34" charset="0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5873522" y="325096"/>
            <a:ext cx="16257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400" dirty="0" smtClean="0">
                <a:latin typeface="Ubuntu" panose="020B0504030602030204" pitchFamily="34" charset="0"/>
              </a:rPr>
              <a:t>&gt;50%</a:t>
            </a:r>
            <a:endParaRPr lang="sk-SK" sz="4400" dirty="0">
              <a:latin typeface="Ubuntu" panose="020B0504030602030204" pitchFamily="34" charset="0"/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4227193" y="325094"/>
            <a:ext cx="5036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400" dirty="0" smtClean="0">
                <a:latin typeface="Ubuntu" panose="020B0504030602030204" pitchFamily="34" charset="0"/>
              </a:rPr>
              <a:t>=</a:t>
            </a:r>
            <a:endParaRPr lang="sk-SK" sz="4400" dirty="0">
              <a:latin typeface="Ubuntu" panose="020B0504030602030204" pitchFamily="34" charset="0"/>
            </a:endParaRPr>
          </a:p>
        </p:txBody>
      </p:sp>
      <p:pic>
        <p:nvPicPr>
          <p:cNvPr id="3084" name="Picture 12" descr="http://img4.wikia.nocookie.net/__cb20110906193154/halofanon/images/1/1e/Eart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72" y="2144934"/>
            <a:ext cx="2902602" cy="2899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79670" y="6321668"/>
            <a:ext cx="358959" cy="329046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76755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clker.com/cliparts/b/b/d/b/13663703841401564919agriculture.svg.m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203" y="3530456"/>
            <a:ext cx="2828925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upload.wikimedia.org/wikipedia/commons/thumb/b/b5/Tractor_icon.svg/1012px-Tractor_icon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465" y="3251630"/>
            <a:ext cx="3391099" cy="257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7655" y="339006"/>
            <a:ext cx="3352800" cy="2486025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7959" y="400919"/>
            <a:ext cx="1638300" cy="2362200"/>
          </a:xfrm>
          <a:prstGeom prst="rect">
            <a:avLst/>
          </a:prstGeom>
        </p:spPr>
      </p:pic>
      <p:sp>
        <p:nvSpPr>
          <p:cNvPr id="7" name="Rectangle 2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79670" y="6321668"/>
            <a:ext cx="358959" cy="32904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80027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news.nationalgeographic.com/content/dam/news/photos/000/747/74726.adapt.768.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82" y="1007919"/>
            <a:ext cx="7105673" cy="4727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79670" y="6321668"/>
            <a:ext cx="358959" cy="329046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25289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mapsof.net/uploads/static-maps/map_of_brazil_with_fla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539" y="1375090"/>
            <a:ext cx="3926688" cy="391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1302039" y="988125"/>
            <a:ext cx="11689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400" dirty="0" smtClean="0">
                <a:latin typeface="Ubuntu" panose="020B0504030602030204" pitchFamily="34" charset="0"/>
              </a:rPr>
              <a:t>2/3 </a:t>
            </a:r>
            <a:endParaRPr lang="sk-SK" sz="4400" dirty="0">
              <a:latin typeface="Ubuntu" panose="020B0504030602030204" pitchFamily="34" charset="0"/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656904" y="2112832"/>
            <a:ext cx="2438400" cy="2438400"/>
            <a:chOff x="1513029" y="3368657"/>
            <a:chExt cx="2438400" cy="2438400"/>
          </a:xfrm>
        </p:grpSpPr>
        <p:pic>
          <p:nvPicPr>
            <p:cNvPr id="6156" name="Picture 12" descr="https://cdn2.iconfinder.com/data/icons/metro-uinvert-dock/256/Glob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3029" y="3368657"/>
              <a:ext cx="2438400" cy="243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8" name="Picture 4" descr="https://data.gov.in/sites/default/files/environment-and-forest256X256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020" y="3482957"/>
              <a:ext cx="1981199" cy="1981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BlokTextu 10"/>
          <p:cNvSpPr txBox="1"/>
          <p:nvPr/>
        </p:nvSpPr>
        <p:spPr>
          <a:xfrm>
            <a:off x="3818665" y="2947311"/>
            <a:ext cx="5036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400" dirty="0" smtClean="0">
                <a:latin typeface="Ubuntu" panose="020B0504030602030204" pitchFamily="34" charset="0"/>
              </a:rPr>
              <a:t>=</a:t>
            </a:r>
            <a:endParaRPr lang="sk-SK" sz="4400" dirty="0">
              <a:latin typeface="Ubuntu" panose="020B0504030602030204" pitchFamily="34" charset="0"/>
            </a:endParaRPr>
          </a:p>
        </p:txBody>
      </p:sp>
      <p:sp>
        <p:nvSpPr>
          <p:cNvPr id="12" name="Rectangle 2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79670" y="6321668"/>
            <a:ext cx="358959" cy="329046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92611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clker.com/cliparts/7/f/f/d/1206565698385896438Anonymous_simple_weather_symbols_15.svg.h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783" y="228166"/>
            <a:ext cx="3844926" cy="312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upload.wikimedia.org/wikipedia/commons/thumb/3/38/Heating-Radiator.svg/2000px-Heating-Radiator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203" y="3584863"/>
            <a:ext cx="2790844" cy="334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79670" y="6321668"/>
            <a:ext cx="358959" cy="329046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4311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 descr="http://insider.si.edu/wordpress/wp-content/uploads/2013/07/forest_DIPP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80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jamesestatewines.com.au/wp-content/uploads/2016/01/Mystery-Bo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292" y="1480528"/>
            <a:ext cx="4551507" cy="389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Voľný tvar 2"/>
          <p:cNvSpPr/>
          <p:nvPr/>
        </p:nvSpPr>
        <p:spPr>
          <a:xfrm>
            <a:off x="4076700" y="1968500"/>
            <a:ext cx="2692400" cy="3352800"/>
          </a:xfrm>
          <a:custGeom>
            <a:avLst/>
            <a:gdLst>
              <a:gd name="connsiteX0" fmla="*/ 0 w 2692400"/>
              <a:gd name="connsiteY0" fmla="*/ 660400 h 3352800"/>
              <a:gd name="connsiteX1" fmla="*/ 63500 w 2692400"/>
              <a:gd name="connsiteY1" fmla="*/ 3352800 h 3352800"/>
              <a:gd name="connsiteX2" fmla="*/ 2622550 w 2692400"/>
              <a:gd name="connsiteY2" fmla="*/ 2393950 h 3352800"/>
              <a:gd name="connsiteX3" fmla="*/ 2692400 w 2692400"/>
              <a:gd name="connsiteY3" fmla="*/ 0 h 3352800"/>
              <a:gd name="connsiteX4" fmla="*/ 0 w 2692400"/>
              <a:gd name="connsiteY4" fmla="*/ 660400 h 3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2400" h="3352800">
                <a:moveTo>
                  <a:pt x="0" y="660400"/>
                </a:moveTo>
                <a:lnTo>
                  <a:pt x="63500" y="3352800"/>
                </a:lnTo>
                <a:lnTo>
                  <a:pt x="2622550" y="2393950"/>
                </a:lnTo>
                <a:lnTo>
                  <a:pt x="2692400" y="0"/>
                </a:lnTo>
                <a:lnTo>
                  <a:pt x="0" y="660400"/>
                </a:lnTo>
                <a:close/>
              </a:path>
            </a:pathLst>
          </a:custGeom>
          <a:solidFill>
            <a:srgbClr val="CB9F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BlokTextu 7"/>
          <p:cNvSpPr txBox="1"/>
          <p:nvPr/>
        </p:nvSpPr>
        <p:spPr>
          <a:xfrm rot="20695740">
            <a:off x="4373873" y="2753332"/>
            <a:ext cx="227818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dirty="0" smtClean="0">
                <a:latin typeface="Ubuntu" panose="020B0504030602030204" pitchFamily="34" charset="0"/>
              </a:rPr>
              <a:t>rastlinné </a:t>
            </a:r>
          </a:p>
          <a:p>
            <a:r>
              <a:rPr lang="sk-SK" sz="3200" dirty="0" smtClean="0">
                <a:latin typeface="Ubuntu" panose="020B0504030602030204" pitchFamily="34" charset="0"/>
              </a:rPr>
              <a:t>a živočíšne </a:t>
            </a:r>
          </a:p>
          <a:p>
            <a:r>
              <a:rPr lang="sk-SK" sz="3200" dirty="0" smtClean="0">
                <a:latin typeface="Ubuntu" panose="020B0504030602030204" pitchFamily="34" charset="0"/>
              </a:rPr>
              <a:t>druhy</a:t>
            </a:r>
            <a:endParaRPr lang="sk-SK" sz="3200" dirty="0">
              <a:latin typeface="Ubuntu" panose="020B0504030602030204" pitchFamily="34" charset="0"/>
            </a:endParaRPr>
          </a:p>
        </p:txBody>
      </p:sp>
      <p:sp>
        <p:nvSpPr>
          <p:cNvPr id="9" name="Rectangle 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79670" y="6321668"/>
            <a:ext cx="358959" cy="32904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46416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Motí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í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í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370</TotalTime>
  <Words>160</Words>
  <Application>Microsoft Office PowerPoint</Application>
  <PresentationFormat>Prezentácia na obrazovke (4:3)</PresentationFormat>
  <Paragraphs>30</Paragraphs>
  <Slides>11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Ubuntu</vt:lpstr>
      <vt:lpstr>Motív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Peter Farárik</dc:creator>
  <cp:lastModifiedBy>Peter Farárik</cp:lastModifiedBy>
  <cp:revision>18</cp:revision>
  <dcterms:created xsi:type="dcterms:W3CDTF">2016-04-04T10:08:05Z</dcterms:created>
  <dcterms:modified xsi:type="dcterms:W3CDTF">2016-04-05T16:14:41Z</dcterms:modified>
</cp:coreProperties>
</file>