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7" r:id="rId2"/>
    <p:sldId id="265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custDataLst>
    <p:tags r:id="rId11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CC6"/>
    <a:srgbClr val="E2F1B7"/>
    <a:srgbClr val="D6EB99"/>
    <a:srgbClr val="CCFF66"/>
    <a:srgbClr val="00FF00"/>
    <a:srgbClr val="D34831"/>
    <a:srgbClr val="FF0000"/>
    <a:srgbClr val="FFCC00"/>
    <a:srgbClr val="EEB9B0"/>
    <a:srgbClr val="DFF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162" autoAdjust="0"/>
  </p:normalViewPr>
  <p:slideViewPr>
    <p:cSldViewPr>
      <p:cViewPr varScale="1">
        <p:scale>
          <a:sx n="67" d="100"/>
          <a:sy n="67" d="100"/>
        </p:scale>
        <p:origin x="12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6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46863-9F56-4F5C-9D1A-67925AC2C25F}" type="datetimeFigureOut">
              <a:rPr lang="sk-SK" smtClean="0"/>
              <a:t>17.11.2014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A3ED1-1A77-4A58-8834-5447CA43B5B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996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Žiaci majú za úlohu obsadiť v triede podľa nasvietenej mapy územie, v ktorom sa rozhodnú, že sa im bude žiť najlepšie. </a:t>
            </a:r>
          </a:p>
          <a:p>
            <a:endParaRPr lang="sk-SK" smtClean="0"/>
          </a:p>
          <a:p>
            <a:r>
              <a:rPr lang="sk-SK" smtClean="0"/>
              <a:t>Prečo si vybrali práve túto oblasť?</a:t>
            </a:r>
          </a:p>
          <a:p>
            <a:endParaRPr lang="sk-SK" smtClean="0"/>
          </a:p>
          <a:p>
            <a:r>
              <a:rPr lang="sk-SK" smtClean="0"/>
              <a:t>Ktoré oblasti sú najhustejšie a ktoré najredšie zaľudnené? Prečo?</a:t>
            </a:r>
          </a:p>
          <a:p>
            <a:endParaRPr lang="sk-SK" smtClean="0"/>
          </a:p>
          <a:p>
            <a:r>
              <a:rPr lang="sk-SK" smtClean="0"/>
              <a:t>Ktorá oblasť má najlepšiu polohu pre rozvoj priemyslu, akého?</a:t>
            </a:r>
          </a:p>
          <a:p>
            <a:endParaRPr lang="sk-SK" smtClean="0"/>
          </a:p>
          <a:p>
            <a:r>
              <a:rPr lang="sk-SK" smtClean="0"/>
              <a:t>Ktorá oblasť má výhodnú dopravnú polohu, ktorá naopak nevýhodnú?</a:t>
            </a:r>
          </a:p>
          <a:p>
            <a:endParaRPr lang="sk-SK" smtClean="0"/>
          </a:p>
          <a:p>
            <a:endParaRPr lang="sk-SK" smtClean="0"/>
          </a:p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3ED1-1A77-4A58-8834-5447CA43B5BD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8835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Žiaci majú za úlohu obsadiť v triede podľa nasvietenej mapy územie, v ktorom sa rozhodnú, že sa im bude žiť najlepšie. </a:t>
            </a:r>
          </a:p>
          <a:p>
            <a:endParaRPr lang="sk-SK" smtClean="0"/>
          </a:p>
          <a:p>
            <a:r>
              <a:rPr lang="sk-SK" smtClean="0"/>
              <a:t>Prečo si vybrali práve túto oblasť?</a:t>
            </a:r>
          </a:p>
          <a:p>
            <a:endParaRPr lang="sk-SK" smtClean="0"/>
          </a:p>
          <a:p>
            <a:r>
              <a:rPr lang="sk-SK" smtClean="0"/>
              <a:t>Ktoré oblasti sú najhustejšie a ktoré najredšie zaľudnené? Prečo?</a:t>
            </a:r>
          </a:p>
          <a:p>
            <a:endParaRPr lang="sk-SK" smtClean="0"/>
          </a:p>
          <a:p>
            <a:r>
              <a:rPr lang="sk-SK" smtClean="0"/>
              <a:t>Ktorá oblasť má najlepšiu polohu pre rozvoj priemyslu, akého?</a:t>
            </a:r>
          </a:p>
          <a:p>
            <a:endParaRPr lang="sk-SK" smtClean="0"/>
          </a:p>
          <a:p>
            <a:r>
              <a:rPr lang="sk-SK" smtClean="0"/>
              <a:t>Ktorá oblasť má výhodnú dopravnú polohu, ktorá naopak nevýhodnú?</a:t>
            </a:r>
          </a:p>
          <a:p>
            <a:endParaRPr lang="sk-SK" smtClean="0"/>
          </a:p>
          <a:p>
            <a:endParaRPr lang="sk-SK" smtClean="0"/>
          </a:p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3ED1-1A77-4A58-8834-5447CA43B5BD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279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Žiaci majú za úlohu obsadiť v triede podľa nasvietenej mapy územie, v ktorom sa rozhodnú, že sa im bude žiť najlepšie. </a:t>
            </a:r>
          </a:p>
          <a:p>
            <a:endParaRPr lang="sk-SK" smtClean="0"/>
          </a:p>
          <a:p>
            <a:r>
              <a:rPr lang="sk-SK" smtClean="0"/>
              <a:t>Prečo si vybrali práve túto oblasť?</a:t>
            </a:r>
          </a:p>
          <a:p>
            <a:endParaRPr lang="sk-SK" smtClean="0"/>
          </a:p>
          <a:p>
            <a:r>
              <a:rPr lang="sk-SK" smtClean="0"/>
              <a:t>Ktoré oblasti sú najhustejšie a ktoré najredšie zaľudnené? Prečo?</a:t>
            </a:r>
          </a:p>
          <a:p>
            <a:endParaRPr lang="sk-SK" smtClean="0"/>
          </a:p>
          <a:p>
            <a:r>
              <a:rPr lang="sk-SK" smtClean="0"/>
              <a:t>Ktorá oblasť má najlepšiu polohu pre rozvoj priemyslu, akého?</a:t>
            </a:r>
          </a:p>
          <a:p>
            <a:endParaRPr lang="sk-SK" smtClean="0"/>
          </a:p>
          <a:p>
            <a:r>
              <a:rPr lang="sk-SK" smtClean="0"/>
              <a:t>Ktorá oblasť má výhodnú dopravnú polohu, ktorá naopak nevýhodnú?</a:t>
            </a:r>
          </a:p>
          <a:p>
            <a:endParaRPr lang="sk-SK" smtClean="0"/>
          </a:p>
          <a:p>
            <a:endParaRPr lang="sk-SK" smtClean="0"/>
          </a:p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3ED1-1A77-4A58-8834-5447CA43B5BD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737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Žiaci majú za úlohu obsadiť v triede podľa nasvietenej mapy územie, v ktorom sa rozhodnú, že sa im bude žiť najlepšie. </a:t>
            </a:r>
          </a:p>
          <a:p>
            <a:endParaRPr lang="sk-SK" smtClean="0"/>
          </a:p>
          <a:p>
            <a:r>
              <a:rPr lang="sk-SK" smtClean="0"/>
              <a:t>Prečo si vybrali práve túto oblasť?</a:t>
            </a:r>
          </a:p>
          <a:p>
            <a:endParaRPr lang="sk-SK" smtClean="0"/>
          </a:p>
          <a:p>
            <a:r>
              <a:rPr lang="sk-SK" smtClean="0"/>
              <a:t>Ktoré oblasti sú najhustejšie a ktoré najredšie zaľudnené? Prečo?</a:t>
            </a:r>
          </a:p>
          <a:p>
            <a:endParaRPr lang="sk-SK" smtClean="0"/>
          </a:p>
          <a:p>
            <a:r>
              <a:rPr lang="sk-SK" smtClean="0"/>
              <a:t>Ktorá oblasť má najlepšiu polohu pre rozvoj priemyslu, akého?</a:t>
            </a:r>
          </a:p>
          <a:p>
            <a:endParaRPr lang="sk-SK" smtClean="0"/>
          </a:p>
          <a:p>
            <a:r>
              <a:rPr lang="sk-SK" smtClean="0"/>
              <a:t>Ktorá oblasť má výhodnú dopravnú polohu, ktorá naopak nevýhodnú?</a:t>
            </a:r>
          </a:p>
          <a:p>
            <a:endParaRPr lang="sk-SK" smtClean="0"/>
          </a:p>
          <a:p>
            <a:endParaRPr lang="sk-SK" smtClean="0"/>
          </a:p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3ED1-1A77-4A58-8834-5447CA43B5BD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8695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Žiaci majú za úlohu obsadiť v triede podľa nasvietenej mapy územie, v ktorom sa rozhodnú, že sa im bude žiť najlepšie. </a:t>
            </a:r>
          </a:p>
          <a:p>
            <a:endParaRPr lang="sk-SK" smtClean="0"/>
          </a:p>
          <a:p>
            <a:r>
              <a:rPr lang="sk-SK" smtClean="0"/>
              <a:t>Prečo si vybrali práve túto oblasť?</a:t>
            </a:r>
          </a:p>
          <a:p>
            <a:endParaRPr lang="sk-SK" smtClean="0"/>
          </a:p>
          <a:p>
            <a:r>
              <a:rPr lang="sk-SK" smtClean="0"/>
              <a:t>Ktoré oblasti sú najhustejšie a ktoré najredšie zaľudnené? Prečo?</a:t>
            </a:r>
          </a:p>
          <a:p>
            <a:endParaRPr lang="sk-SK" smtClean="0"/>
          </a:p>
          <a:p>
            <a:r>
              <a:rPr lang="sk-SK" smtClean="0"/>
              <a:t>Ktorá oblasť má najlepšiu polohu pre rozvoj priemyslu, akého?</a:t>
            </a:r>
          </a:p>
          <a:p>
            <a:endParaRPr lang="sk-SK" smtClean="0"/>
          </a:p>
          <a:p>
            <a:r>
              <a:rPr lang="sk-SK" smtClean="0"/>
              <a:t>Ktorá oblasť má výhodnú dopravnú polohu, ktorá naopak nevýhodnú?</a:t>
            </a:r>
          </a:p>
          <a:p>
            <a:endParaRPr lang="sk-SK" smtClean="0"/>
          </a:p>
          <a:p>
            <a:endParaRPr lang="sk-SK" smtClean="0"/>
          </a:p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3ED1-1A77-4A58-8834-5447CA43B5BD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9924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mtClean="0"/>
              <a:t>Žiaci majú za úlohu obsadiť v triede podľa nasvietenej mapy územie, v ktorom sa rozhodnú, že sa im bude žiť najlepšie. </a:t>
            </a:r>
          </a:p>
          <a:p>
            <a:endParaRPr lang="sk-SK" smtClean="0"/>
          </a:p>
          <a:p>
            <a:r>
              <a:rPr lang="sk-SK" smtClean="0"/>
              <a:t>Prečo si vybrali práve túto oblasť?</a:t>
            </a:r>
          </a:p>
          <a:p>
            <a:endParaRPr lang="sk-SK" smtClean="0"/>
          </a:p>
          <a:p>
            <a:r>
              <a:rPr lang="sk-SK" smtClean="0"/>
              <a:t>Ktoré oblasti sú najhustejšie a ktoré najredšie zaľudnené? Prečo?</a:t>
            </a:r>
          </a:p>
          <a:p>
            <a:endParaRPr lang="sk-SK" smtClean="0"/>
          </a:p>
          <a:p>
            <a:r>
              <a:rPr lang="sk-SK" smtClean="0"/>
              <a:t>Ktorá oblasť má najlepšiu polohu pre rozvoj priemyslu, akého?</a:t>
            </a:r>
          </a:p>
          <a:p>
            <a:endParaRPr lang="sk-SK" smtClean="0"/>
          </a:p>
          <a:p>
            <a:r>
              <a:rPr lang="sk-SK" smtClean="0"/>
              <a:t>Ktorá oblasť má výhodnú dopravnú polohu, ktorá naopak nevýhodnú?</a:t>
            </a:r>
          </a:p>
          <a:p>
            <a:endParaRPr lang="sk-SK" smtClean="0"/>
          </a:p>
          <a:p>
            <a:endParaRPr lang="sk-SK" smtClean="0"/>
          </a:p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A3ED1-1A77-4A58-8834-5447CA43B5BD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047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ACAEF-64F9-4A94-B633-0A1FD5DCDCE3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415888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56816-F1CA-49FA-8116-38A6F0E51B93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367763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73022-E2BA-49CC-934F-C0E81C22E3FF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227366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52C50-89E5-47A0-9864-452E258A909F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169011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56E1D-49F8-49C5-9B79-B74EFC1EBD26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397644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61221-82C6-48F5-BFFE-E79D272832EF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240741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4FED5-86C5-4E8F-A83B-633A9B678D4A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27041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88018-F604-4B29-B48A-42176D8D9D5F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415966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2D320-DB35-4F55-88D0-4639D3F53F53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2480137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CB29E-4B00-4776-B2E1-8034388434E5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372862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29DAE-1CEE-4CFA-9128-C2BFE65A9F11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236637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 smtClean="0"/>
              <a:t>Click to edit Master text styles</a:t>
            </a:r>
          </a:p>
          <a:p>
            <a:pPr lvl="1"/>
            <a:r>
              <a:rPr lang="en-GB" altLang="sk-SK" smtClean="0"/>
              <a:t>Second level</a:t>
            </a:r>
          </a:p>
          <a:p>
            <a:pPr lvl="2"/>
            <a:r>
              <a:rPr lang="en-GB" altLang="sk-SK" smtClean="0"/>
              <a:t>Third level</a:t>
            </a:r>
          </a:p>
          <a:p>
            <a:pPr lvl="3"/>
            <a:r>
              <a:rPr lang="en-GB" altLang="sk-SK" smtClean="0"/>
              <a:t>Fourth level</a:t>
            </a:r>
          </a:p>
          <a:p>
            <a:pPr lvl="4"/>
            <a:r>
              <a:rPr lang="en-GB" alt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B0B7C6A-19AA-494D-BB8A-DAB043E14E7E}" type="slidenum">
              <a:rPr lang="en-GB" altLang="sk-SK"/>
              <a:pPr/>
              <a:t>‹#›</a:t>
            </a:fld>
            <a:endParaRPr lang="en-GB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7630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0" y="2204864"/>
            <a:ext cx="9144000" cy="230425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extovéPole 1"/>
          <p:cNvSpPr txBox="1"/>
          <p:nvPr/>
        </p:nvSpPr>
        <p:spPr>
          <a:xfrm>
            <a:off x="1763688" y="2443825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smtClean="0">
                <a:latin typeface="Calibri" panose="020F0502020204030204" pitchFamily="34" charset="0"/>
              </a:rPr>
              <a:t>Ľudia sú v pohybe</a:t>
            </a:r>
          </a:p>
          <a:p>
            <a:r>
              <a:rPr lang="sk-SK" sz="5400" b="1" smtClean="0">
                <a:latin typeface="Calibri" panose="020F0502020204030204" pitchFamily="34" charset="0"/>
              </a:rPr>
              <a:t>v meniacej sa krajine</a:t>
            </a:r>
            <a:endParaRPr lang="sk-SK" sz="5400" b="1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615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4"/>
            <a:ext cx="8424936" cy="59766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 rot="5400000">
            <a:off x="6912259" y="1160749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 rot="5400000">
            <a:off x="1207317" y="1158295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 rot="5400000">
            <a:off x="2303748" y="1158296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 rot="5400000">
            <a:off x="1204426" y="3104424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 rot="5400000">
            <a:off x="1204426" y="4964216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 rot="5400000">
            <a:off x="2303747" y="3104425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 rot="5400000">
            <a:off x="2302722" y="4964217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 rot="5400000">
            <a:off x="3428274" y="1158294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 rot="5400000">
            <a:off x="3428273" y="3104424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 rot="5400000">
            <a:off x="3430873" y="4977171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 rot="5400000">
            <a:off x="4504506" y="1158294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 rot="5400000">
            <a:off x="4504506" y="3104425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 rot="5400000">
            <a:off x="4506325" y="4964216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 rot="5400000">
            <a:off x="5580738" y="1160487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5583050" y="3104424"/>
            <a:ext cx="1296145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 rot="5400000">
            <a:off x="5580738" y="4964216"/>
            <a:ext cx="129614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 rot="5400000">
            <a:off x="7561013" y="3320733"/>
            <a:ext cx="2303463" cy="71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k-SK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 rot="5400000">
            <a:off x="8058945" y="1242862"/>
            <a:ext cx="324036" cy="33492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 rot="5400000">
            <a:off x="5528676" y="911805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 rot="5400000">
            <a:off x="5536158" y="1559878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 rot="5400000">
            <a:off x="4444962" y="911806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 rot="5400000">
            <a:off x="4452444" y="1559879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 rot="5400000">
            <a:off x="3340842" y="911805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 rot="5400000">
            <a:off x="3348324" y="1559878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 rot="5400000">
            <a:off x="2208834" y="911806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 rot="5400000">
            <a:off x="2216316" y="1559879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 rot="5400000">
            <a:off x="1133933" y="911806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 rot="5400000">
            <a:off x="1141415" y="1559879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 rot="5400000">
            <a:off x="5541625" y="2830244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 rot="5400000">
            <a:off x="5549107" y="3478317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 rot="5400000">
            <a:off x="4457909" y="2840473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 rot="5400000">
            <a:off x="4465391" y="3488546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 rot="5400000">
            <a:off x="3357865" y="2840474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 rot="5400000">
            <a:off x="3365347" y="3488547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 rot="5400000">
            <a:off x="2222689" y="2840474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 rot="5400000">
            <a:off x="2230171" y="3488547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 rot="5400000">
            <a:off x="1133932" y="2840474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5400000">
            <a:off x="1141414" y="3488547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 rot="5400000">
            <a:off x="5551154" y="4740565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 rot="5400000">
            <a:off x="5558636" y="5388638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 rot="5400000">
            <a:off x="4457908" y="4748684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 rot="5400000">
            <a:off x="4465390" y="5396756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 rot="5400000">
            <a:off x="3346309" y="4740566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 rot="5400000">
            <a:off x="3353791" y="5388639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 rot="5400000">
            <a:off x="2232832" y="4727896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8" name="Rectangle 39"/>
          <p:cNvSpPr>
            <a:spLocks noChangeArrowheads="1"/>
          </p:cNvSpPr>
          <p:nvPr/>
        </p:nvSpPr>
        <p:spPr bwMode="auto">
          <a:xfrm rot="5400000">
            <a:off x="2240314" y="5375969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 rot="5400000">
            <a:off x="1133931" y="4727896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 rot="5400000">
            <a:off x="1141413" y="5375969"/>
            <a:ext cx="324036" cy="348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 rot="5400000">
            <a:off x="-1013252" y="3182172"/>
            <a:ext cx="2746135" cy="71439"/>
          </a:xfrm>
          <a:prstGeom prst="rect">
            <a:avLst/>
          </a:prstGeom>
          <a:solidFill>
            <a:srgbClr val="EEB9B0"/>
          </a:solidFill>
          <a:ln w="9525">
            <a:solidFill>
              <a:srgbClr val="EEB9B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3" name="Rectangle 67"/>
          <p:cNvSpPr>
            <a:spLocks noChangeArrowheads="1"/>
          </p:cNvSpPr>
          <p:nvPr/>
        </p:nvSpPr>
        <p:spPr bwMode="auto">
          <a:xfrm rot="10800000" flipV="1">
            <a:off x="7092281" y="6309320"/>
            <a:ext cx="1152128" cy="72007"/>
          </a:xfrm>
          <a:prstGeom prst="rect">
            <a:avLst/>
          </a:prstGeom>
          <a:solidFill>
            <a:srgbClr val="D34831"/>
          </a:solidFill>
          <a:ln w="9525">
            <a:solidFill>
              <a:srgbClr val="D3483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2" name="TextovéPole 51"/>
          <p:cNvSpPr txBox="1"/>
          <p:nvPr/>
        </p:nvSpPr>
        <p:spPr>
          <a:xfrm>
            <a:off x="4208992" y="106919"/>
            <a:ext cx="795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smtClean="0">
                <a:latin typeface="Calibri" panose="020F0502020204030204" pitchFamily="34" charset="0"/>
              </a:rPr>
              <a:t>trieda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 rot="5400000">
            <a:off x="8520213" y="3263015"/>
            <a:ext cx="795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smtClean="0">
                <a:latin typeface="Calibri" panose="020F0502020204030204" pitchFamily="34" charset="0"/>
              </a:rPr>
              <a:t>tabuľa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 rot="5400000">
            <a:off x="-349614" y="3103589"/>
            <a:ext cx="1060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smtClean="0">
                <a:latin typeface="Calibri" panose="020F0502020204030204" pitchFamily="34" charset="0"/>
              </a:rPr>
              <a:t>nástenka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7377344" y="5970766"/>
            <a:ext cx="795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i="1" smtClean="0">
                <a:latin typeface="Calibri" panose="020F0502020204030204" pitchFamily="34" charset="0"/>
              </a:rPr>
              <a:t>dvere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 rot="5400000">
            <a:off x="5847893" y="1241045"/>
            <a:ext cx="7950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lavica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 rot="5400000">
            <a:off x="5863813" y="3187175"/>
            <a:ext cx="7950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lavica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 rot="5400000">
            <a:off x="5835375" y="5059922"/>
            <a:ext cx="79505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lavica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5" name="TextovéPole 74"/>
          <p:cNvSpPr txBox="1"/>
          <p:nvPr/>
        </p:nvSpPr>
        <p:spPr>
          <a:xfrm rot="5400000">
            <a:off x="7050631" y="1127955"/>
            <a:ext cx="992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učiteľský stôl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6" name="TextovéPole 75"/>
          <p:cNvSpPr txBox="1"/>
          <p:nvPr/>
        </p:nvSpPr>
        <p:spPr>
          <a:xfrm rot="5400000">
            <a:off x="5334305" y="4089299"/>
            <a:ext cx="7950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stoličky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 rot="5400000">
            <a:off x="5310645" y="2196206"/>
            <a:ext cx="7950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stoličky</a:t>
            </a:r>
            <a:endParaRPr lang="sk-SK" sz="1600" i="1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845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27076"/>
            <a:ext cx="8424936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 rot="5400000">
            <a:off x="6912259" y="1283161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 rot="5400000">
            <a:off x="1207317" y="128070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 rot="5400000">
            <a:off x="2303748" y="128070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 rot="5400000">
            <a:off x="1204426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 rot="5400000">
            <a:off x="1204426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 rot="5400000">
            <a:off x="2303747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 rot="5400000">
            <a:off x="2302722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 rot="5400000">
            <a:off x="3428274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 rot="5400000">
            <a:off x="3428273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 rot="5400000">
            <a:off x="3430873" y="5099583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 rot="5400000">
            <a:off x="4504506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 rot="5400000">
            <a:off x="4504506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 rot="5400000">
            <a:off x="4506325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 rot="5400000">
            <a:off x="5580738" y="128289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5616115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 rot="5400000">
            <a:off x="5634475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 rot="5400000">
            <a:off x="7561013" y="3443145"/>
            <a:ext cx="2303463" cy="714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 rot="5400000">
            <a:off x="8058945" y="1365274"/>
            <a:ext cx="324036" cy="33492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 rot="5400000">
            <a:off x="5528676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 rot="5400000">
            <a:off x="5536158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 rot="5400000">
            <a:off x="4444962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 rot="5400000">
            <a:off x="4452444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 rot="5400000">
            <a:off x="3340842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 rot="5400000">
            <a:off x="3348324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 rot="5400000">
            <a:off x="2208834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 rot="5400000">
            <a:off x="2216316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 rot="5400000">
            <a:off x="1133933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 rot="5400000">
            <a:off x="1141415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 rot="5400000">
            <a:off x="5541625" y="295265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 rot="5400000">
            <a:off x="5549107" y="360072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 rot="5400000">
            <a:off x="4457909" y="2962885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 rot="5400000">
            <a:off x="4465391" y="361095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 rot="5400000">
            <a:off x="3357865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 rot="5400000">
            <a:off x="3365347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 rot="5400000">
            <a:off x="2222689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 rot="5400000">
            <a:off x="2230171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 rot="5400000">
            <a:off x="1133932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5400000">
            <a:off x="1141414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 rot="5400000">
            <a:off x="5562625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 rot="5400000">
            <a:off x="5571835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 rot="5400000">
            <a:off x="4457908" y="487109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 rot="5400000">
            <a:off x="4465390" y="551916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 rot="5400000">
            <a:off x="3346309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 rot="5400000">
            <a:off x="3353791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 rot="5400000">
            <a:off x="2232832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8" name="Rectangle 39"/>
          <p:cNvSpPr>
            <a:spLocks noChangeArrowheads="1"/>
          </p:cNvSpPr>
          <p:nvPr/>
        </p:nvSpPr>
        <p:spPr bwMode="auto">
          <a:xfrm rot="5400000">
            <a:off x="2240314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 rot="5400000">
            <a:off x="1133931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 rot="5400000">
            <a:off x="1141413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 rot="5400000">
            <a:off x="-1013252" y="3304584"/>
            <a:ext cx="2746135" cy="7143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3" name="Rectangle 67"/>
          <p:cNvSpPr>
            <a:spLocks noChangeArrowheads="1"/>
          </p:cNvSpPr>
          <p:nvPr/>
        </p:nvSpPr>
        <p:spPr bwMode="auto">
          <a:xfrm rot="10800000" flipV="1">
            <a:off x="7092281" y="6431732"/>
            <a:ext cx="1152128" cy="720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6478165" y="527076"/>
            <a:ext cx="2270300" cy="3671720"/>
          </a:xfrm>
          <a:prstGeom prst="rect">
            <a:avLst/>
          </a:prstGeom>
          <a:solidFill>
            <a:srgbClr val="00FF00">
              <a:alpha val="2800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k-SK" altLang="sk-SK" sz="2400" smtClean="0">
              <a:latin typeface="Calibri" panose="020F0502020204030204" pitchFamily="34" charset="0"/>
            </a:endParaRPr>
          </a:p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Lesy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4306588" y="524358"/>
            <a:ext cx="2170507" cy="935038"/>
          </a:xfrm>
          <a:prstGeom prst="rect">
            <a:avLst/>
          </a:prstGeom>
          <a:solidFill>
            <a:schemeClr val="accent1">
              <a:alpha val="5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mtClean="0">
                <a:solidFill>
                  <a:srgbClr val="002060"/>
                </a:solidFill>
                <a:latin typeface="Calibri" panose="020F0502020204030204" pitchFamily="34" charset="0"/>
              </a:rPr>
              <a:t>Mokrade</a:t>
            </a:r>
            <a:endParaRPr lang="en-GB" altLang="sk-SK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23527" y="524357"/>
            <a:ext cx="2632829" cy="2592387"/>
          </a:xfrm>
          <a:prstGeom prst="rect">
            <a:avLst/>
          </a:prstGeom>
          <a:solidFill>
            <a:schemeClr val="folHlink">
              <a:alpha val="2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Úrodná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poľnohospodárska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krajina s poliami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2934665" y="2029450"/>
            <a:ext cx="2502499" cy="2168993"/>
          </a:xfrm>
          <a:prstGeom prst="rect">
            <a:avLst/>
          </a:prstGeom>
          <a:solidFill>
            <a:srgbClr val="FFFF00">
              <a:alpha val="53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solidFill>
                  <a:srgbClr val="FF0000"/>
                </a:solidFill>
                <a:latin typeface="Calibri" panose="020F0502020204030204" pitchFamily="34" charset="0"/>
              </a:rPr>
              <a:t>Púšť</a:t>
            </a:r>
            <a:endParaRPr lang="en-GB" altLang="sk-SK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Rectangle 40"/>
          <p:cNvSpPr>
            <a:spLocks noChangeArrowheads="1"/>
          </p:cNvSpPr>
          <p:nvPr/>
        </p:nvSpPr>
        <p:spPr bwMode="auto">
          <a:xfrm>
            <a:off x="2940296" y="4199484"/>
            <a:ext cx="5808168" cy="30139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Rieka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5532683" y="5847551"/>
            <a:ext cx="3224181" cy="656366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Pohorie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Rectangle 41"/>
          <p:cNvSpPr>
            <a:spLocks noChangeArrowheads="1"/>
          </p:cNvSpPr>
          <p:nvPr/>
        </p:nvSpPr>
        <p:spPr bwMode="auto">
          <a:xfrm>
            <a:off x="2940296" y="4500875"/>
            <a:ext cx="2592387" cy="2024469"/>
          </a:xfrm>
          <a:prstGeom prst="rect">
            <a:avLst/>
          </a:prstGeom>
          <a:solidFill>
            <a:srgbClr val="FFCC00">
              <a:alpha val="2745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Step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332553" y="5176326"/>
            <a:ext cx="2618887" cy="1327414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Pohorie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Rectangle 43"/>
          <p:cNvSpPr>
            <a:spLocks noChangeArrowheads="1"/>
          </p:cNvSpPr>
          <p:nvPr/>
        </p:nvSpPr>
        <p:spPr bwMode="auto">
          <a:xfrm rot="5400000">
            <a:off x="4589499" y="2309778"/>
            <a:ext cx="2735262" cy="1042068"/>
          </a:xfrm>
          <a:prstGeom prst="rect">
            <a:avLst/>
          </a:prstGeom>
          <a:solidFill>
            <a:srgbClr val="DBD9C9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  <a:t>Vysoké pohorie</a:t>
            </a:r>
            <a:endParaRPr lang="en-GB" altLang="sk-SK" sz="2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ectangle 40"/>
          <p:cNvSpPr>
            <a:spLocks noChangeArrowheads="1"/>
          </p:cNvSpPr>
          <p:nvPr/>
        </p:nvSpPr>
        <p:spPr bwMode="auto">
          <a:xfrm>
            <a:off x="323082" y="3117115"/>
            <a:ext cx="1268988" cy="206927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Morský </a:t>
            </a:r>
          </a:p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záliv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Rectangle 43"/>
          <p:cNvSpPr>
            <a:spLocks noChangeArrowheads="1"/>
          </p:cNvSpPr>
          <p:nvPr/>
        </p:nvSpPr>
        <p:spPr bwMode="auto">
          <a:xfrm rot="5400000">
            <a:off x="1232909" y="3468049"/>
            <a:ext cx="2066412" cy="1350143"/>
          </a:xfrm>
          <a:prstGeom prst="rect">
            <a:avLst/>
          </a:prstGeom>
          <a:solidFill>
            <a:srgbClr val="DBD9C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Pohorie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Rectangle 39"/>
          <p:cNvSpPr>
            <a:spLocks noChangeArrowheads="1"/>
          </p:cNvSpPr>
          <p:nvPr/>
        </p:nvSpPr>
        <p:spPr bwMode="auto">
          <a:xfrm>
            <a:off x="5533923" y="4486715"/>
            <a:ext cx="3214542" cy="1362999"/>
          </a:xfrm>
          <a:prstGeom prst="rect">
            <a:avLst/>
          </a:prstGeom>
          <a:solidFill>
            <a:srgbClr val="00FF00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Lesy a políčka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87" name="Rectangle 36"/>
          <p:cNvSpPr>
            <a:spLocks noChangeArrowheads="1"/>
          </p:cNvSpPr>
          <p:nvPr/>
        </p:nvSpPr>
        <p:spPr bwMode="auto">
          <a:xfrm>
            <a:off x="2956658" y="527075"/>
            <a:ext cx="1344950" cy="1498590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Ložiská 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drahých 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kovov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Rectangle 40"/>
          <p:cNvSpPr>
            <a:spLocks noChangeArrowheads="1"/>
          </p:cNvSpPr>
          <p:nvPr/>
        </p:nvSpPr>
        <p:spPr bwMode="auto">
          <a:xfrm>
            <a:off x="4298548" y="1459396"/>
            <a:ext cx="1137547" cy="566269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Jazero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pred 500 rokmi</a:t>
            </a:r>
            <a:endParaRPr lang="sk-SK" sz="1600" i="1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15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27076"/>
            <a:ext cx="8424936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 rot="5400000">
            <a:off x="6912259" y="1283161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 rot="5400000">
            <a:off x="1207317" y="128070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 rot="5400000">
            <a:off x="2303748" y="128070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 rot="5400000">
            <a:off x="1204426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 rot="5400000">
            <a:off x="1204426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 rot="5400000">
            <a:off x="2303747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 rot="5400000">
            <a:off x="2302722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 rot="5400000">
            <a:off x="3428274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 rot="5400000">
            <a:off x="3428273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 rot="5400000">
            <a:off x="3430873" y="5099583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 rot="5400000">
            <a:off x="4504506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 rot="5400000">
            <a:off x="4504506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 rot="5400000">
            <a:off x="4506325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 rot="5400000">
            <a:off x="5580738" y="128289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5616115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 rot="5400000">
            <a:off x="5634475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 rot="5400000">
            <a:off x="7561013" y="3443145"/>
            <a:ext cx="2303463" cy="714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 rot="5400000">
            <a:off x="8058945" y="1365274"/>
            <a:ext cx="324036" cy="33492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 rot="5400000">
            <a:off x="5528676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 rot="5400000">
            <a:off x="5536158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 rot="5400000">
            <a:off x="4444962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 rot="5400000">
            <a:off x="4452444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 rot="5400000">
            <a:off x="3340842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 rot="5400000">
            <a:off x="3348324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 rot="5400000">
            <a:off x="2208834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 rot="5400000">
            <a:off x="2216316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 rot="5400000">
            <a:off x="1133933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 rot="5400000">
            <a:off x="1141415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 rot="5400000">
            <a:off x="5541625" y="295265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 rot="5400000">
            <a:off x="5549107" y="360072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 rot="5400000">
            <a:off x="4457909" y="2962885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 rot="5400000">
            <a:off x="4465391" y="361095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 rot="5400000">
            <a:off x="3357865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 rot="5400000">
            <a:off x="3365347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 rot="5400000">
            <a:off x="2222689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 rot="5400000">
            <a:off x="2230171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 rot="5400000">
            <a:off x="1133932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5400000">
            <a:off x="1141414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 rot="5400000">
            <a:off x="5562625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 rot="5400000">
            <a:off x="5571835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 rot="5400000">
            <a:off x="4457908" y="487109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 rot="5400000">
            <a:off x="4465390" y="551916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 rot="5400000">
            <a:off x="3346309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 rot="5400000">
            <a:off x="3353791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 rot="5400000">
            <a:off x="2232832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8" name="Rectangle 39"/>
          <p:cNvSpPr>
            <a:spLocks noChangeArrowheads="1"/>
          </p:cNvSpPr>
          <p:nvPr/>
        </p:nvSpPr>
        <p:spPr bwMode="auto">
          <a:xfrm rot="5400000">
            <a:off x="2240314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 rot="5400000">
            <a:off x="1133931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 rot="5400000">
            <a:off x="1141413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 rot="5400000">
            <a:off x="-1013252" y="3304584"/>
            <a:ext cx="2746135" cy="7143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3" name="Rectangle 67"/>
          <p:cNvSpPr>
            <a:spLocks noChangeArrowheads="1"/>
          </p:cNvSpPr>
          <p:nvPr/>
        </p:nvSpPr>
        <p:spPr bwMode="auto">
          <a:xfrm rot="10800000" flipV="1">
            <a:off x="7092281" y="6431732"/>
            <a:ext cx="1152128" cy="720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6478165" y="527076"/>
            <a:ext cx="2270300" cy="3671720"/>
          </a:xfrm>
          <a:prstGeom prst="rect">
            <a:avLst/>
          </a:prstGeom>
          <a:solidFill>
            <a:srgbClr val="00FF00">
              <a:alpha val="2800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sk-SK" altLang="sk-SK" sz="2400" smtClean="0">
              <a:latin typeface="Calibri" panose="020F0502020204030204" pitchFamily="34" charset="0"/>
            </a:endParaRPr>
          </a:p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Lesy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4306588" y="524358"/>
            <a:ext cx="2170507" cy="935038"/>
          </a:xfrm>
          <a:prstGeom prst="rect">
            <a:avLst/>
          </a:prstGeom>
          <a:solidFill>
            <a:schemeClr val="accent1">
              <a:alpha val="5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mtClean="0">
                <a:solidFill>
                  <a:srgbClr val="002060"/>
                </a:solidFill>
                <a:latin typeface="Calibri" panose="020F0502020204030204" pitchFamily="34" charset="0"/>
              </a:rPr>
              <a:t>Mokrade</a:t>
            </a:r>
            <a:endParaRPr lang="en-GB" altLang="sk-SK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23527" y="524357"/>
            <a:ext cx="2632829" cy="2592387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Úrodná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poľnohospodárska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krajina s poliami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2934665" y="2029450"/>
            <a:ext cx="2502499" cy="2168993"/>
          </a:xfrm>
          <a:prstGeom prst="rect">
            <a:avLst/>
          </a:prstGeom>
          <a:solidFill>
            <a:srgbClr val="FFFF00">
              <a:alpha val="53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solidFill>
                  <a:srgbClr val="FF0000"/>
                </a:solidFill>
                <a:latin typeface="Calibri" panose="020F0502020204030204" pitchFamily="34" charset="0"/>
              </a:rPr>
              <a:t>Púšť</a:t>
            </a:r>
            <a:endParaRPr lang="en-GB" altLang="sk-SK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Rectangle 40"/>
          <p:cNvSpPr>
            <a:spLocks noChangeArrowheads="1"/>
          </p:cNvSpPr>
          <p:nvPr/>
        </p:nvSpPr>
        <p:spPr bwMode="auto">
          <a:xfrm>
            <a:off x="2940296" y="4199484"/>
            <a:ext cx="5808168" cy="30139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Rieka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5532683" y="5847551"/>
            <a:ext cx="3224181" cy="656366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1600" smtClean="0">
                <a:solidFill>
                  <a:srgbClr val="FF0000"/>
                </a:solidFill>
                <a:latin typeface="Calibri" panose="020F0502020204030204" pitchFamily="34" charset="0"/>
              </a:rPr>
              <a:t>Objavenie ložísk žel.rudy a jej ťažba</a:t>
            </a:r>
            <a:endParaRPr lang="en-GB" altLang="sk-SK" sz="16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Rectangle 41"/>
          <p:cNvSpPr>
            <a:spLocks noChangeArrowheads="1"/>
          </p:cNvSpPr>
          <p:nvPr/>
        </p:nvSpPr>
        <p:spPr bwMode="auto">
          <a:xfrm>
            <a:off x="2940296" y="4500875"/>
            <a:ext cx="2592387" cy="2024469"/>
          </a:xfrm>
          <a:prstGeom prst="rect">
            <a:avLst/>
          </a:prstGeom>
          <a:solidFill>
            <a:srgbClr val="FFCC00">
              <a:alpha val="2745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Step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332553" y="5176326"/>
            <a:ext cx="2618887" cy="1327414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Objavenie uhlia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a začatie s jeho ťažbou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Rectangle 43"/>
          <p:cNvSpPr>
            <a:spLocks noChangeArrowheads="1"/>
          </p:cNvSpPr>
          <p:nvPr/>
        </p:nvSpPr>
        <p:spPr bwMode="auto">
          <a:xfrm rot="5400000">
            <a:off x="4589499" y="2309778"/>
            <a:ext cx="2735262" cy="1042068"/>
          </a:xfrm>
          <a:prstGeom prst="rect">
            <a:avLst/>
          </a:prstGeom>
          <a:solidFill>
            <a:srgbClr val="DBD9C9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  <a:t>Vysoké pohorie</a:t>
            </a:r>
            <a:endParaRPr lang="en-GB" altLang="sk-SK" sz="2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ectangle 40"/>
          <p:cNvSpPr>
            <a:spLocks noChangeArrowheads="1"/>
          </p:cNvSpPr>
          <p:nvPr/>
        </p:nvSpPr>
        <p:spPr bwMode="auto">
          <a:xfrm>
            <a:off x="323082" y="3117115"/>
            <a:ext cx="1268988" cy="206927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Morský </a:t>
            </a:r>
          </a:p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záliv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Rectangle 43"/>
          <p:cNvSpPr>
            <a:spLocks noChangeArrowheads="1"/>
          </p:cNvSpPr>
          <p:nvPr/>
        </p:nvSpPr>
        <p:spPr bwMode="auto">
          <a:xfrm rot="5400000">
            <a:off x="1232909" y="3468049"/>
            <a:ext cx="2066412" cy="1350143"/>
          </a:xfrm>
          <a:prstGeom prst="rect">
            <a:avLst/>
          </a:prstGeom>
          <a:solidFill>
            <a:srgbClr val="DBD9C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Pasienky, sady 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a políčka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86" name="Rectangle 39"/>
          <p:cNvSpPr>
            <a:spLocks noChangeArrowheads="1"/>
          </p:cNvSpPr>
          <p:nvPr/>
        </p:nvSpPr>
        <p:spPr bwMode="auto">
          <a:xfrm>
            <a:off x="5533923" y="4486715"/>
            <a:ext cx="3214542" cy="1362999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Úrodná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poľnohospodárska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krajina s poliami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87" name="Rectangle 36"/>
          <p:cNvSpPr>
            <a:spLocks noChangeArrowheads="1"/>
          </p:cNvSpPr>
          <p:nvPr/>
        </p:nvSpPr>
        <p:spPr bwMode="auto">
          <a:xfrm>
            <a:off x="2956658" y="527075"/>
            <a:ext cx="1344950" cy="1498590"/>
          </a:xfrm>
          <a:prstGeom prst="rect">
            <a:avLst/>
          </a:prstGeom>
          <a:solidFill>
            <a:srgbClr val="D34831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Intenzívna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ťažba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Rectangle 40"/>
          <p:cNvSpPr>
            <a:spLocks noChangeArrowheads="1"/>
          </p:cNvSpPr>
          <p:nvPr/>
        </p:nvSpPr>
        <p:spPr bwMode="auto">
          <a:xfrm>
            <a:off x="4298548" y="1459396"/>
            <a:ext cx="1137547" cy="566269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Jazero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pred 200 rokmi</a:t>
            </a:r>
            <a:endParaRPr lang="sk-SK" sz="1600" i="1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15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27076"/>
            <a:ext cx="8424936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 rot="5400000">
            <a:off x="6912259" y="1283161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 rot="5400000">
            <a:off x="1207317" y="128070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 rot="5400000">
            <a:off x="2303748" y="128070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 rot="5400000">
            <a:off x="1204426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 rot="5400000">
            <a:off x="1204426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 rot="5400000">
            <a:off x="2303747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 rot="5400000">
            <a:off x="2302722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 rot="5400000">
            <a:off x="3428274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 rot="5400000">
            <a:off x="3428273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 rot="5400000">
            <a:off x="3430873" y="5099583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 rot="5400000">
            <a:off x="4504506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 rot="5400000">
            <a:off x="4504506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 rot="5400000">
            <a:off x="4506325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 rot="5400000">
            <a:off x="5580738" y="128289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5616115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 rot="5400000">
            <a:off x="5634475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 rot="5400000">
            <a:off x="7561013" y="3443145"/>
            <a:ext cx="2303463" cy="714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 rot="5400000">
            <a:off x="8058945" y="1365274"/>
            <a:ext cx="324036" cy="33492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 rot="5400000">
            <a:off x="5528676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 rot="5400000">
            <a:off x="5536158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 rot="5400000">
            <a:off x="4444962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 rot="5400000">
            <a:off x="4452444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 rot="5400000">
            <a:off x="3340842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 rot="5400000">
            <a:off x="3348324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 rot="5400000">
            <a:off x="2208834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 rot="5400000">
            <a:off x="2216316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 rot="5400000">
            <a:off x="1133933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 rot="5400000">
            <a:off x="1141415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 rot="5400000">
            <a:off x="5541625" y="295265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 rot="5400000">
            <a:off x="5549107" y="360072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 rot="5400000">
            <a:off x="4457909" y="2962885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 rot="5400000">
            <a:off x="4465391" y="361095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 rot="5400000">
            <a:off x="3357865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 rot="5400000">
            <a:off x="3365347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 rot="5400000">
            <a:off x="2222689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 rot="5400000">
            <a:off x="2230171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 rot="5400000">
            <a:off x="1133932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5400000">
            <a:off x="1141414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 rot="5400000">
            <a:off x="5562625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 rot="5400000">
            <a:off x="5571835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 rot="5400000">
            <a:off x="4457908" y="487109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 rot="5400000">
            <a:off x="4465390" y="551916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 rot="5400000">
            <a:off x="3346309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 rot="5400000">
            <a:off x="3353791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 rot="5400000">
            <a:off x="2232832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8" name="Rectangle 39"/>
          <p:cNvSpPr>
            <a:spLocks noChangeArrowheads="1"/>
          </p:cNvSpPr>
          <p:nvPr/>
        </p:nvSpPr>
        <p:spPr bwMode="auto">
          <a:xfrm rot="5400000">
            <a:off x="2240314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 rot="5400000">
            <a:off x="1133931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 rot="5400000">
            <a:off x="1141413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 rot="5400000">
            <a:off x="-1013252" y="3304584"/>
            <a:ext cx="2746135" cy="7143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3" name="Rectangle 67"/>
          <p:cNvSpPr>
            <a:spLocks noChangeArrowheads="1"/>
          </p:cNvSpPr>
          <p:nvPr/>
        </p:nvSpPr>
        <p:spPr bwMode="auto">
          <a:xfrm rot="10800000" flipV="1">
            <a:off x="7092281" y="6431732"/>
            <a:ext cx="1152128" cy="720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6478165" y="527076"/>
            <a:ext cx="2270300" cy="2101052"/>
          </a:xfrm>
          <a:prstGeom prst="rect">
            <a:avLst/>
          </a:prstGeom>
          <a:solidFill>
            <a:srgbClr val="00FF00">
              <a:alpha val="2800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Lesy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4306588" y="524358"/>
            <a:ext cx="2170507" cy="935038"/>
          </a:xfrm>
          <a:prstGeom prst="rect">
            <a:avLst/>
          </a:prstGeom>
          <a:solidFill>
            <a:schemeClr val="accent1">
              <a:alpha val="5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mtClean="0">
                <a:latin typeface="Calibri" panose="020F0502020204030204" pitchFamily="34" charset="0"/>
              </a:rPr>
              <a:t>Premena mokradí</a:t>
            </a:r>
            <a:br>
              <a:rPr lang="sk-SK" altLang="sk-SK" smtClean="0">
                <a:latin typeface="Calibri" panose="020F0502020204030204" pitchFamily="34" charset="0"/>
              </a:rPr>
            </a:br>
            <a:r>
              <a:rPr lang="sk-SK" altLang="sk-SK" smtClean="0">
                <a:latin typeface="Calibri" panose="020F0502020204030204" pitchFamily="34" charset="0"/>
              </a:rPr>
              <a:t>na polia</a:t>
            </a:r>
            <a:endParaRPr lang="en-GB" altLang="sk-SK">
              <a:latin typeface="Calibri" panose="020F0502020204030204" pitchFamily="34" charset="0"/>
            </a:endParaRPr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23527" y="524357"/>
            <a:ext cx="2632829" cy="2592387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Využívanie strojov 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vyžaduje menej 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pracovných síl 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v poľnohospodárstve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2934665" y="2029450"/>
            <a:ext cx="2502499" cy="2168993"/>
          </a:xfrm>
          <a:prstGeom prst="rect">
            <a:avLst/>
          </a:prstGeom>
          <a:solidFill>
            <a:srgbClr val="FFFF00">
              <a:alpha val="53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solidFill>
                  <a:srgbClr val="FF0000"/>
                </a:solidFill>
                <a:latin typeface="Calibri" panose="020F0502020204030204" pitchFamily="34" charset="0"/>
              </a:rPr>
              <a:t>Púšť</a:t>
            </a:r>
            <a:endParaRPr lang="en-GB" altLang="sk-SK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5532683" y="5847551"/>
            <a:ext cx="3224181" cy="656366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Výstavba hutníckych závodov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Rectangle 41"/>
          <p:cNvSpPr>
            <a:spLocks noChangeArrowheads="1"/>
          </p:cNvSpPr>
          <p:nvPr/>
        </p:nvSpPr>
        <p:spPr bwMode="auto">
          <a:xfrm>
            <a:off x="2940296" y="4500875"/>
            <a:ext cx="2592387" cy="2024469"/>
          </a:xfrm>
          <a:prstGeom prst="rect">
            <a:avLst/>
          </a:prstGeom>
          <a:solidFill>
            <a:srgbClr val="FFCC00">
              <a:alpha val="2745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Step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332553" y="5176326"/>
            <a:ext cx="2618887" cy="1327414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Zvyšovanie ťažby, 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nedostatok pracovníkov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v baniach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Rectangle 43"/>
          <p:cNvSpPr>
            <a:spLocks noChangeArrowheads="1"/>
          </p:cNvSpPr>
          <p:nvPr/>
        </p:nvSpPr>
        <p:spPr bwMode="auto">
          <a:xfrm rot="5400000">
            <a:off x="4589499" y="2309778"/>
            <a:ext cx="2735262" cy="1042068"/>
          </a:xfrm>
          <a:prstGeom prst="rect">
            <a:avLst/>
          </a:prstGeom>
          <a:solidFill>
            <a:srgbClr val="DBD9C9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  <a:t>Vysoké pohorie</a:t>
            </a:r>
            <a:endParaRPr lang="en-GB" altLang="sk-SK" sz="2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ectangle 40"/>
          <p:cNvSpPr>
            <a:spLocks noChangeArrowheads="1"/>
          </p:cNvSpPr>
          <p:nvPr/>
        </p:nvSpPr>
        <p:spPr bwMode="auto">
          <a:xfrm>
            <a:off x="323082" y="3117115"/>
            <a:ext cx="1268988" cy="206927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Morský </a:t>
            </a:r>
          </a:p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záliv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Rectangle 43"/>
          <p:cNvSpPr>
            <a:spLocks noChangeArrowheads="1"/>
          </p:cNvSpPr>
          <p:nvPr/>
        </p:nvSpPr>
        <p:spPr bwMode="auto">
          <a:xfrm rot="5400000">
            <a:off x="1232909" y="3468049"/>
            <a:ext cx="2066412" cy="1350143"/>
          </a:xfrm>
          <a:prstGeom prst="rect">
            <a:avLst/>
          </a:prstGeom>
          <a:solidFill>
            <a:srgbClr val="DBD9C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Pasienky, sady 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a políčka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86" name="Rectangle 39"/>
          <p:cNvSpPr>
            <a:spLocks noChangeArrowheads="1"/>
          </p:cNvSpPr>
          <p:nvPr/>
        </p:nvSpPr>
        <p:spPr bwMode="auto">
          <a:xfrm>
            <a:off x="5533923" y="4486715"/>
            <a:ext cx="3214542" cy="1362999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Úrodná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poľnohospodárska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krajina s poliami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87" name="Rectangle 36"/>
          <p:cNvSpPr>
            <a:spLocks noChangeArrowheads="1"/>
          </p:cNvSpPr>
          <p:nvPr/>
        </p:nvSpPr>
        <p:spPr bwMode="auto">
          <a:xfrm>
            <a:off x="2956658" y="527075"/>
            <a:ext cx="1344950" cy="1498590"/>
          </a:xfrm>
          <a:prstGeom prst="rect">
            <a:avLst/>
          </a:prstGeom>
          <a:solidFill>
            <a:srgbClr val="D34831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Útlm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a zastavenie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ťažby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Rectangle 40"/>
          <p:cNvSpPr>
            <a:spLocks noChangeArrowheads="1"/>
          </p:cNvSpPr>
          <p:nvPr/>
        </p:nvSpPr>
        <p:spPr bwMode="auto">
          <a:xfrm>
            <a:off x="4298548" y="1459396"/>
            <a:ext cx="1137547" cy="566269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Jazero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pred 100 rokmi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0" name="Rectangle 39"/>
          <p:cNvSpPr>
            <a:spLocks noChangeArrowheads="1"/>
          </p:cNvSpPr>
          <p:nvPr/>
        </p:nvSpPr>
        <p:spPr bwMode="auto">
          <a:xfrm>
            <a:off x="6477095" y="2625036"/>
            <a:ext cx="2302858" cy="1573407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Úrodná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poľnohospodárska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krajina s poliami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9" name="Rectangle 40"/>
          <p:cNvSpPr>
            <a:spLocks noChangeArrowheads="1"/>
          </p:cNvSpPr>
          <p:nvPr/>
        </p:nvSpPr>
        <p:spPr bwMode="auto">
          <a:xfrm>
            <a:off x="2940296" y="4199484"/>
            <a:ext cx="5808168" cy="828091"/>
          </a:xfrm>
          <a:prstGeom prst="rect">
            <a:avLst/>
          </a:prstGeom>
          <a:solidFill>
            <a:srgbClr val="11A9DF">
              <a:alpha val="4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Mohutné záplavy 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20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27076"/>
            <a:ext cx="8424936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 rot="5400000">
            <a:off x="6912259" y="1283161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 rot="5400000">
            <a:off x="1207317" y="128070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 rot="5400000">
            <a:off x="2303748" y="128070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 rot="5400000">
            <a:off x="1204426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 rot="5400000">
            <a:off x="1204426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 rot="5400000">
            <a:off x="2303747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 rot="5400000">
            <a:off x="2302722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 rot="5400000">
            <a:off x="3428274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 rot="5400000">
            <a:off x="3428273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 rot="5400000">
            <a:off x="3430873" y="5099583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 rot="5400000">
            <a:off x="4504506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 rot="5400000">
            <a:off x="4504506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 rot="5400000">
            <a:off x="4506325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 rot="5400000">
            <a:off x="5580738" y="128289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5616115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 rot="5400000">
            <a:off x="5634475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 rot="5400000">
            <a:off x="7561013" y="3443145"/>
            <a:ext cx="2303463" cy="714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 rot="5400000">
            <a:off x="8058945" y="1365274"/>
            <a:ext cx="324036" cy="33492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 rot="5400000">
            <a:off x="5528676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 rot="5400000">
            <a:off x="5536158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 rot="5400000">
            <a:off x="4444962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 rot="5400000">
            <a:off x="4452444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 rot="5400000">
            <a:off x="3340842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 rot="5400000">
            <a:off x="3348324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 rot="5400000">
            <a:off x="2208834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 rot="5400000">
            <a:off x="2216316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 rot="5400000">
            <a:off x="1133933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 rot="5400000">
            <a:off x="1141415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 rot="5400000">
            <a:off x="5541625" y="295265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 rot="5400000">
            <a:off x="5549107" y="360072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 rot="5400000">
            <a:off x="4457909" y="2962885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 rot="5400000">
            <a:off x="4465391" y="361095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 rot="5400000">
            <a:off x="3357865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 rot="5400000">
            <a:off x="3365347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 rot="5400000">
            <a:off x="2222689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 rot="5400000">
            <a:off x="2230171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 rot="5400000">
            <a:off x="1133932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5400000">
            <a:off x="1141414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 rot="5400000">
            <a:off x="5562625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 rot="5400000">
            <a:off x="5571835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 rot="5400000">
            <a:off x="4457908" y="487109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 rot="5400000">
            <a:off x="4465390" y="551916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 rot="5400000">
            <a:off x="3346309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 rot="5400000">
            <a:off x="3353791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 rot="5400000">
            <a:off x="2232832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8" name="Rectangle 39"/>
          <p:cNvSpPr>
            <a:spLocks noChangeArrowheads="1"/>
          </p:cNvSpPr>
          <p:nvPr/>
        </p:nvSpPr>
        <p:spPr bwMode="auto">
          <a:xfrm rot="5400000">
            <a:off x="2240314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 rot="5400000">
            <a:off x="1133931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 rot="5400000">
            <a:off x="1141413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 rot="5400000">
            <a:off x="-1013252" y="3304584"/>
            <a:ext cx="2746135" cy="7143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3" name="Rectangle 67"/>
          <p:cNvSpPr>
            <a:spLocks noChangeArrowheads="1"/>
          </p:cNvSpPr>
          <p:nvPr/>
        </p:nvSpPr>
        <p:spPr bwMode="auto">
          <a:xfrm rot="10800000" flipV="1">
            <a:off x="7092281" y="6431732"/>
            <a:ext cx="1152128" cy="720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6478165" y="527076"/>
            <a:ext cx="2270300" cy="2101052"/>
          </a:xfrm>
          <a:prstGeom prst="rect">
            <a:avLst/>
          </a:prstGeom>
          <a:solidFill>
            <a:srgbClr val="00FF00">
              <a:alpha val="2800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Lesy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4306588" y="524358"/>
            <a:ext cx="2170507" cy="935038"/>
          </a:xfrm>
          <a:prstGeom prst="rect">
            <a:avLst/>
          </a:prstGeom>
          <a:solidFill>
            <a:schemeClr val="accent1">
              <a:alpha val="5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Polia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23527" y="524358"/>
            <a:ext cx="2632829" cy="1746860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Dovoz potravín je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lacnejší ako ich výroba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2934665" y="2029450"/>
            <a:ext cx="2502499" cy="2168993"/>
          </a:xfrm>
          <a:prstGeom prst="rect">
            <a:avLst/>
          </a:prstGeom>
          <a:solidFill>
            <a:srgbClr val="FFFF00">
              <a:alpha val="53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solidFill>
                  <a:srgbClr val="FF0000"/>
                </a:solidFill>
                <a:latin typeface="Calibri" panose="020F0502020204030204" pitchFamily="34" charset="0"/>
              </a:rPr>
              <a:t>Púšť</a:t>
            </a:r>
            <a:endParaRPr lang="en-GB" altLang="sk-SK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Rectangle 40"/>
          <p:cNvSpPr>
            <a:spLocks noChangeArrowheads="1"/>
          </p:cNvSpPr>
          <p:nvPr/>
        </p:nvSpPr>
        <p:spPr bwMode="auto">
          <a:xfrm>
            <a:off x="2940296" y="4199484"/>
            <a:ext cx="5808168" cy="30139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Rieka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5532683" y="4496347"/>
            <a:ext cx="3224181" cy="2007570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solidFill>
                  <a:srgbClr val="FF0000"/>
                </a:solidFill>
                <a:latin typeface="Calibri" panose="020F0502020204030204" pitchFamily="34" charset="0"/>
              </a:rPr>
              <a:t>Priemyselné mestá</a:t>
            </a:r>
            <a:endParaRPr lang="en-GB" altLang="sk-SK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Rectangle 41"/>
          <p:cNvSpPr>
            <a:spLocks noChangeArrowheads="1"/>
          </p:cNvSpPr>
          <p:nvPr/>
        </p:nvSpPr>
        <p:spPr bwMode="auto">
          <a:xfrm>
            <a:off x="2940296" y="4500875"/>
            <a:ext cx="2592387" cy="1156967"/>
          </a:xfrm>
          <a:prstGeom prst="rect">
            <a:avLst/>
          </a:prstGeom>
          <a:solidFill>
            <a:srgbClr val="E2F1B7">
              <a:alpha val="8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mtClean="0">
                <a:latin typeface="Calibri" panose="020F0502020204030204" pitchFamily="34" charset="0"/>
              </a:rPr>
              <a:t>Z rozoraných stepí</a:t>
            </a:r>
          </a:p>
          <a:p>
            <a:pPr algn="ctr"/>
            <a:r>
              <a:rPr lang="sk-SK" altLang="sk-SK" smtClean="0">
                <a:latin typeface="Calibri" panose="020F0502020204030204" pitchFamily="34" charset="0"/>
              </a:rPr>
              <a:t>sa stávajú polia</a:t>
            </a:r>
            <a:endParaRPr lang="en-GB" altLang="sk-SK">
              <a:latin typeface="Calibri" panose="020F0502020204030204" pitchFamily="34" charset="0"/>
            </a:endParaRPr>
          </a:p>
        </p:txBody>
      </p: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332553" y="5176326"/>
            <a:ext cx="2618887" cy="1327414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Priemyselné mesto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Rectangle 43"/>
          <p:cNvSpPr>
            <a:spLocks noChangeArrowheads="1"/>
          </p:cNvSpPr>
          <p:nvPr/>
        </p:nvSpPr>
        <p:spPr bwMode="auto">
          <a:xfrm rot="5400000">
            <a:off x="4589499" y="2309778"/>
            <a:ext cx="2735262" cy="1042068"/>
          </a:xfrm>
          <a:prstGeom prst="rect">
            <a:avLst/>
          </a:prstGeom>
          <a:solidFill>
            <a:srgbClr val="DBD9C9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  <a:t>Prudký rozvoj </a:t>
            </a:r>
          </a:p>
          <a:p>
            <a:pPr algn="ctr"/>
            <a: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  <a:t>cestovného ruchu</a:t>
            </a:r>
            <a:endParaRPr lang="en-GB" altLang="sk-SK" sz="2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ectangle 40"/>
          <p:cNvSpPr>
            <a:spLocks noChangeArrowheads="1"/>
          </p:cNvSpPr>
          <p:nvPr/>
        </p:nvSpPr>
        <p:spPr bwMode="auto">
          <a:xfrm>
            <a:off x="323082" y="3117115"/>
            <a:ext cx="1268988" cy="206927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Morský </a:t>
            </a:r>
          </a:p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záliv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Rectangle 43"/>
          <p:cNvSpPr>
            <a:spLocks noChangeArrowheads="1"/>
          </p:cNvSpPr>
          <p:nvPr/>
        </p:nvSpPr>
        <p:spPr bwMode="auto">
          <a:xfrm rot="5400000">
            <a:off x="1232909" y="3468050"/>
            <a:ext cx="2066412" cy="1350143"/>
          </a:xfrm>
          <a:prstGeom prst="rect">
            <a:avLst/>
          </a:prstGeom>
          <a:solidFill>
            <a:srgbClr val="DBD9C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Odchod ľudí do 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miest. Premena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na chalupársku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oblasť.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87" name="Rectangle 36"/>
          <p:cNvSpPr>
            <a:spLocks noChangeArrowheads="1"/>
          </p:cNvSpPr>
          <p:nvPr/>
        </p:nvSpPr>
        <p:spPr bwMode="auto">
          <a:xfrm>
            <a:off x="2956658" y="527075"/>
            <a:ext cx="1344950" cy="1498590"/>
          </a:xfrm>
          <a:prstGeom prst="rect">
            <a:avLst/>
          </a:prstGeom>
          <a:solidFill>
            <a:srgbClr val="D34831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Ekonomický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úpadok</a:t>
            </a:r>
          </a:p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banskej</a:t>
            </a:r>
          </a:p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oblasti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Rectangle 40"/>
          <p:cNvSpPr>
            <a:spLocks noChangeArrowheads="1"/>
          </p:cNvSpPr>
          <p:nvPr/>
        </p:nvSpPr>
        <p:spPr bwMode="auto">
          <a:xfrm>
            <a:off x="4298548" y="1459396"/>
            <a:ext cx="1137547" cy="566269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Jazero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pred 50 rokmi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0" name="Rectangle 39"/>
          <p:cNvSpPr>
            <a:spLocks noChangeArrowheads="1"/>
          </p:cNvSpPr>
          <p:nvPr/>
        </p:nvSpPr>
        <p:spPr bwMode="auto">
          <a:xfrm>
            <a:off x="6477095" y="2625036"/>
            <a:ext cx="2302858" cy="1573407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Erózia pôdy 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a strata úrodnosti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1" name="Rectangle 41"/>
          <p:cNvSpPr>
            <a:spLocks noChangeArrowheads="1"/>
          </p:cNvSpPr>
          <p:nvPr/>
        </p:nvSpPr>
        <p:spPr bwMode="auto">
          <a:xfrm>
            <a:off x="2940296" y="5657842"/>
            <a:ext cx="2592387" cy="867502"/>
          </a:xfrm>
          <a:prstGeom prst="rect">
            <a:avLst/>
          </a:prstGeom>
          <a:solidFill>
            <a:srgbClr val="FFCC00">
              <a:alpha val="2745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Krajina znečistená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priemyslom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1594319" y="2273936"/>
            <a:ext cx="1340044" cy="850118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315128" y="2273514"/>
            <a:ext cx="1283094" cy="850118"/>
          </a:xfrm>
          <a:prstGeom prst="rect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315128" y="2375407"/>
            <a:ext cx="1310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altLang="sk-SK" smtClean="0">
                <a:solidFill>
                  <a:schemeClr val="bg1"/>
                </a:solidFill>
                <a:latin typeface="Calibri" panose="020F0502020204030204" pitchFamily="34" charset="0"/>
              </a:rPr>
              <a:t>Vznik pláží</a:t>
            </a:r>
            <a:br>
              <a:rPr lang="sk-SK" altLang="sk-SK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sk-SK" altLang="sk-SK" smtClean="0">
                <a:solidFill>
                  <a:schemeClr val="bg1"/>
                </a:solidFill>
                <a:latin typeface="Calibri" panose="020F0502020204030204" pitchFamily="34" charset="0"/>
              </a:rPr>
              <a:t>a hotelov</a:t>
            </a:r>
            <a:endParaRPr lang="en-GB" altLang="sk-SK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85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27076"/>
            <a:ext cx="8424936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 rot="5400000">
            <a:off x="6912259" y="1283161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 rot="5400000">
            <a:off x="1207317" y="128070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 rot="5400000">
            <a:off x="2303748" y="128070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 rot="5400000">
            <a:off x="1204426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 rot="5400000">
            <a:off x="1204426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 rot="5400000">
            <a:off x="2303747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 rot="5400000">
            <a:off x="2302722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 rot="5400000">
            <a:off x="3428274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 rot="5400000">
            <a:off x="3428273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 rot="5400000">
            <a:off x="3430873" y="5099583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 rot="5400000">
            <a:off x="4504506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 rot="5400000">
            <a:off x="4504506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 rot="5400000">
            <a:off x="4506325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 rot="5400000">
            <a:off x="5580738" y="128289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5616115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 rot="5400000">
            <a:off x="5634475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 rot="5400000">
            <a:off x="7561013" y="3443145"/>
            <a:ext cx="2303463" cy="714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 rot="5400000">
            <a:off x="8058945" y="1365274"/>
            <a:ext cx="324036" cy="33492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 rot="5400000">
            <a:off x="5528676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 rot="5400000">
            <a:off x="5536158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 rot="5400000">
            <a:off x="4444962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 rot="5400000">
            <a:off x="4452444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 rot="5400000">
            <a:off x="3340842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 rot="5400000">
            <a:off x="3348324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 rot="5400000">
            <a:off x="2208834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 rot="5400000">
            <a:off x="2216316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 rot="5400000">
            <a:off x="1133933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 rot="5400000">
            <a:off x="1141415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 rot="5400000">
            <a:off x="5541625" y="295265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 rot="5400000">
            <a:off x="5549107" y="360072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 rot="5400000">
            <a:off x="4457909" y="2962885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 rot="5400000">
            <a:off x="4465391" y="361095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 rot="5400000">
            <a:off x="3357865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 rot="5400000">
            <a:off x="3365347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 rot="5400000">
            <a:off x="2222689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 rot="5400000">
            <a:off x="2230171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 rot="5400000">
            <a:off x="1133932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5400000">
            <a:off x="1141414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 rot="5400000">
            <a:off x="5562625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 rot="5400000">
            <a:off x="5571835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 rot="5400000">
            <a:off x="4457908" y="487109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 rot="5400000">
            <a:off x="4465390" y="551916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 rot="5400000">
            <a:off x="3346309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 rot="5400000">
            <a:off x="3353791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 rot="5400000">
            <a:off x="2232832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8" name="Rectangle 39"/>
          <p:cNvSpPr>
            <a:spLocks noChangeArrowheads="1"/>
          </p:cNvSpPr>
          <p:nvPr/>
        </p:nvSpPr>
        <p:spPr bwMode="auto">
          <a:xfrm rot="5400000">
            <a:off x="2240314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 rot="5400000">
            <a:off x="1133931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 rot="5400000">
            <a:off x="1141413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 rot="5400000">
            <a:off x="-1013252" y="3304584"/>
            <a:ext cx="2746135" cy="7143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3" name="Rectangle 67"/>
          <p:cNvSpPr>
            <a:spLocks noChangeArrowheads="1"/>
          </p:cNvSpPr>
          <p:nvPr/>
        </p:nvSpPr>
        <p:spPr bwMode="auto">
          <a:xfrm rot="10800000" flipV="1">
            <a:off x="7092281" y="6431732"/>
            <a:ext cx="1152128" cy="720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6478165" y="527076"/>
            <a:ext cx="2270300" cy="2101052"/>
          </a:xfrm>
          <a:prstGeom prst="rect">
            <a:avLst/>
          </a:prstGeom>
          <a:solidFill>
            <a:srgbClr val="00FF00">
              <a:alpha val="2800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Vyhlásenie za</a:t>
            </a:r>
            <a:br>
              <a:rPr lang="sk-SK" altLang="sk-SK" sz="2400" smtClean="0">
                <a:latin typeface="Calibri" panose="020F0502020204030204" pitchFamily="34" charset="0"/>
              </a:rPr>
            </a:br>
            <a:r>
              <a:rPr lang="sk-SK" altLang="sk-SK" sz="2400" smtClean="0">
                <a:latin typeface="Calibri" panose="020F0502020204030204" pitchFamily="34" charset="0"/>
              </a:rPr>
              <a:t>národný park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4306588" y="524358"/>
            <a:ext cx="2170507" cy="935038"/>
          </a:xfrm>
          <a:prstGeom prst="rect">
            <a:avLst/>
          </a:prstGeom>
          <a:solidFill>
            <a:schemeClr val="accent1">
              <a:alpha val="5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Polia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23527" y="524358"/>
            <a:ext cx="2632829" cy="1746860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Štátom dotované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poľnohospodárstvo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2934665" y="2029450"/>
            <a:ext cx="2502499" cy="2168993"/>
          </a:xfrm>
          <a:prstGeom prst="rect">
            <a:avLst/>
          </a:prstGeom>
          <a:solidFill>
            <a:srgbClr val="FFFF00">
              <a:alpha val="53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Objavenie nálezísk 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ropy, začatie ťažby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Rectangle 40"/>
          <p:cNvSpPr>
            <a:spLocks noChangeArrowheads="1"/>
          </p:cNvSpPr>
          <p:nvPr/>
        </p:nvSpPr>
        <p:spPr bwMode="auto">
          <a:xfrm>
            <a:off x="2940296" y="4199484"/>
            <a:ext cx="5808168" cy="30139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Rieka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5532683" y="4496347"/>
            <a:ext cx="3224181" cy="2007570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Zásoby žel. rudy sa míňajú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Rectangle 41"/>
          <p:cNvSpPr>
            <a:spLocks noChangeArrowheads="1"/>
          </p:cNvSpPr>
          <p:nvPr/>
        </p:nvSpPr>
        <p:spPr bwMode="auto">
          <a:xfrm>
            <a:off x="2940296" y="4500875"/>
            <a:ext cx="2592387" cy="1156967"/>
          </a:xfrm>
          <a:prstGeom prst="rect">
            <a:avLst/>
          </a:prstGeom>
          <a:solidFill>
            <a:srgbClr val="E2F1B7">
              <a:alpha val="8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mtClean="0">
                <a:latin typeface="Calibri" panose="020F0502020204030204" pitchFamily="34" charset="0"/>
              </a:rPr>
              <a:t>Polia</a:t>
            </a:r>
            <a:endParaRPr lang="en-GB" altLang="sk-SK">
              <a:latin typeface="Calibri" panose="020F0502020204030204" pitchFamily="34" charset="0"/>
            </a:endParaRPr>
          </a:p>
        </p:txBody>
      </p: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332553" y="5176326"/>
            <a:ext cx="2618887" cy="1327414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Zásoby uhlia sa míňajú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Rectangle 43"/>
          <p:cNvSpPr>
            <a:spLocks noChangeArrowheads="1"/>
          </p:cNvSpPr>
          <p:nvPr/>
        </p:nvSpPr>
        <p:spPr bwMode="auto">
          <a:xfrm rot="5400000">
            <a:off x="4589499" y="2309778"/>
            <a:ext cx="2735262" cy="1042068"/>
          </a:xfrm>
          <a:prstGeom prst="rect">
            <a:avLst/>
          </a:prstGeom>
          <a:solidFill>
            <a:srgbClr val="DBD9C9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  <a:t>Lyžiarske a turistické</a:t>
            </a:r>
            <a:b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  <a:t>strediská</a:t>
            </a:r>
            <a:endParaRPr lang="en-GB" altLang="sk-SK" sz="2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ectangle 40"/>
          <p:cNvSpPr>
            <a:spLocks noChangeArrowheads="1"/>
          </p:cNvSpPr>
          <p:nvPr/>
        </p:nvSpPr>
        <p:spPr bwMode="auto">
          <a:xfrm>
            <a:off x="323082" y="3117115"/>
            <a:ext cx="1268988" cy="206927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Morský </a:t>
            </a:r>
          </a:p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záliv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Rectangle 43"/>
          <p:cNvSpPr>
            <a:spLocks noChangeArrowheads="1"/>
          </p:cNvSpPr>
          <p:nvPr/>
        </p:nvSpPr>
        <p:spPr bwMode="auto">
          <a:xfrm rot="5400000">
            <a:off x="1232909" y="3468050"/>
            <a:ext cx="2066412" cy="1350143"/>
          </a:xfrm>
          <a:prstGeom prst="rect">
            <a:avLst/>
          </a:prstGeom>
          <a:solidFill>
            <a:srgbClr val="DBD9C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Cestovný ruch 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v horskom </a:t>
            </a:r>
          </a:p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prostredí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87" name="Rectangle 36"/>
          <p:cNvSpPr>
            <a:spLocks noChangeArrowheads="1"/>
          </p:cNvSpPr>
          <p:nvPr/>
        </p:nvSpPr>
        <p:spPr bwMode="auto">
          <a:xfrm>
            <a:off x="2956658" y="527075"/>
            <a:ext cx="1344950" cy="1498590"/>
          </a:xfrm>
          <a:prstGeom prst="rect">
            <a:avLst/>
          </a:prstGeom>
          <a:solidFill>
            <a:srgbClr val="D34831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Turisti 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objavujú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staré banské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mestá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Rectangle 40"/>
          <p:cNvSpPr>
            <a:spLocks noChangeArrowheads="1"/>
          </p:cNvSpPr>
          <p:nvPr/>
        </p:nvSpPr>
        <p:spPr bwMode="auto">
          <a:xfrm>
            <a:off x="4298548" y="1459396"/>
            <a:ext cx="1137547" cy="566269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Jazero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pred 30 rokmi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0" name="Rectangle 39"/>
          <p:cNvSpPr>
            <a:spLocks noChangeArrowheads="1"/>
          </p:cNvSpPr>
          <p:nvPr/>
        </p:nvSpPr>
        <p:spPr bwMode="auto">
          <a:xfrm>
            <a:off x="6477095" y="2625036"/>
            <a:ext cx="2302858" cy="1573407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Nevyužívaná pôda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1" name="Rectangle 41"/>
          <p:cNvSpPr>
            <a:spLocks noChangeArrowheads="1"/>
          </p:cNvSpPr>
          <p:nvPr/>
        </p:nvSpPr>
        <p:spPr bwMode="auto">
          <a:xfrm>
            <a:off x="2940296" y="5657842"/>
            <a:ext cx="2592387" cy="867502"/>
          </a:xfrm>
          <a:prstGeom prst="rect">
            <a:avLst/>
          </a:prstGeom>
          <a:solidFill>
            <a:srgbClr val="F3CCC6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Priemyselné mesto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39"/>
          <p:cNvSpPr>
            <a:spLocks noChangeArrowheads="1"/>
          </p:cNvSpPr>
          <p:nvPr/>
        </p:nvSpPr>
        <p:spPr bwMode="auto">
          <a:xfrm>
            <a:off x="1594319" y="2273936"/>
            <a:ext cx="1340044" cy="850118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315128" y="2273514"/>
            <a:ext cx="1283094" cy="850118"/>
          </a:xfrm>
          <a:prstGeom prst="rect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4" name="Obdélník 73"/>
          <p:cNvSpPr/>
          <p:nvPr/>
        </p:nvSpPr>
        <p:spPr>
          <a:xfrm>
            <a:off x="315128" y="2375407"/>
            <a:ext cx="1310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altLang="sk-SK" smtClean="0">
                <a:solidFill>
                  <a:schemeClr val="bg1"/>
                </a:solidFill>
                <a:latin typeface="Calibri" panose="020F0502020204030204" pitchFamily="34" charset="0"/>
              </a:rPr>
              <a:t>Prímorské letovisko</a:t>
            </a:r>
            <a:endParaRPr lang="en-GB" altLang="sk-SK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15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27076"/>
            <a:ext cx="8424936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Rectangle 39"/>
          <p:cNvSpPr>
            <a:spLocks noChangeArrowheads="1"/>
          </p:cNvSpPr>
          <p:nvPr/>
        </p:nvSpPr>
        <p:spPr bwMode="auto">
          <a:xfrm rot="5400000">
            <a:off x="6912259" y="1283161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 rot="5400000">
            <a:off x="1207317" y="128070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 rot="5400000">
            <a:off x="2303748" y="128070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" name="Rectangle 39"/>
          <p:cNvSpPr>
            <a:spLocks noChangeArrowheads="1"/>
          </p:cNvSpPr>
          <p:nvPr/>
        </p:nvSpPr>
        <p:spPr bwMode="auto">
          <a:xfrm rot="5400000">
            <a:off x="1204426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 rot="5400000">
            <a:off x="1204426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 rot="5400000">
            <a:off x="2303747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 rot="5400000">
            <a:off x="2302722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 rot="5400000">
            <a:off x="3428274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 rot="5400000">
            <a:off x="3428273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2" name="Rectangle 39"/>
          <p:cNvSpPr>
            <a:spLocks noChangeArrowheads="1"/>
          </p:cNvSpPr>
          <p:nvPr/>
        </p:nvSpPr>
        <p:spPr bwMode="auto">
          <a:xfrm rot="5400000">
            <a:off x="3430873" y="5099583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 rot="5400000">
            <a:off x="4504506" y="128070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 rot="5400000">
            <a:off x="4504506" y="3226837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 rot="5400000">
            <a:off x="4506325" y="5086628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 rot="5400000">
            <a:off x="5580738" y="128289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5616115" y="3226836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 rot="5400000">
            <a:off x="5634475" y="5086629"/>
            <a:ext cx="1296145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19" name="Rectangle 67"/>
          <p:cNvSpPr>
            <a:spLocks noChangeArrowheads="1"/>
          </p:cNvSpPr>
          <p:nvPr/>
        </p:nvSpPr>
        <p:spPr bwMode="auto">
          <a:xfrm rot="5400000">
            <a:off x="7561013" y="3443145"/>
            <a:ext cx="2303463" cy="714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0" name="Rectangle 39"/>
          <p:cNvSpPr>
            <a:spLocks noChangeArrowheads="1"/>
          </p:cNvSpPr>
          <p:nvPr/>
        </p:nvSpPr>
        <p:spPr bwMode="auto">
          <a:xfrm rot="5400000">
            <a:off x="8058945" y="1365274"/>
            <a:ext cx="324036" cy="33492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 rot="5400000">
            <a:off x="5528676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2" name="Rectangle 39"/>
          <p:cNvSpPr>
            <a:spLocks noChangeArrowheads="1"/>
          </p:cNvSpPr>
          <p:nvPr/>
        </p:nvSpPr>
        <p:spPr bwMode="auto">
          <a:xfrm rot="5400000">
            <a:off x="5536158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3" name="Rectangle 39"/>
          <p:cNvSpPr>
            <a:spLocks noChangeArrowheads="1"/>
          </p:cNvSpPr>
          <p:nvPr/>
        </p:nvSpPr>
        <p:spPr bwMode="auto">
          <a:xfrm rot="5400000">
            <a:off x="4444962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 rot="5400000">
            <a:off x="4452444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 rot="5400000">
            <a:off x="3340842" y="1034217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 rot="5400000">
            <a:off x="3348324" y="1682290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 rot="5400000">
            <a:off x="2208834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8" name="Rectangle 39"/>
          <p:cNvSpPr>
            <a:spLocks noChangeArrowheads="1"/>
          </p:cNvSpPr>
          <p:nvPr/>
        </p:nvSpPr>
        <p:spPr bwMode="auto">
          <a:xfrm rot="5400000">
            <a:off x="2216316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9" name="Rectangle 39"/>
          <p:cNvSpPr>
            <a:spLocks noChangeArrowheads="1"/>
          </p:cNvSpPr>
          <p:nvPr/>
        </p:nvSpPr>
        <p:spPr bwMode="auto">
          <a:xfrm rot="5400000">
            <a:off x="1133933" y="103421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 rot="5400000">
            <a:off x="1141415" y="168229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1" name="Rectangle 39"/>
          <p:cNvSpPr>
            <a:spLocks noChangeArrowheads="1"/>
          </p:cNvSpPr>
          <p:nvPr/>
        </p:nvSpPr>
        <p:spPr bwMode="auto">
          <a:xfrm rot="5400000">
            <a:off x="5541625" y="295265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2" name="Rectangle 39"/>
          <p:cNvSpPr>
            <a:spLocks noChangeArrowheads="1"/>
          </p:cNvSpPr>
          <p:nvPr/>
        </p:nvSpPr>
        <p:spPr bwMode="auto">
          <a:xfrm rot="5400000">
            <a:off x="5549107" y="360072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 rot="5400000">
            <a:off x="4457909" y="2962885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4" name="Rectangle 39"/>
          <p:cNvSpPr>
            <a:spLocks noChangeArrowheads="1"/>
          </p:cNvSpPr>
          <p:nvPr/>
        </p:nvSpPr>
        <p:spPr bwMode="auto">
          <a:xfrm rot="5400000">
            <a:off x="4465391" y="361095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 rot="5400000">
            <a:off x="3357865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6" name="Rectangle 39"/>
          <p:cNvSpPr>
            <a:spLocks noChangeArrowheads="1"/>
          </p:cNvSpPr>
          <p:nvPr/>
        </p:nvSpPr>
        <p:spPr bwMode="auto">
          <a:xfrm rot="5400000">
            <a:off x="3365347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 rot="5400000">
            <a:off x="2222689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8" name="Rectangle 39"/>
          <p:cNvSpPr>
            <a:spLocks noChangeArrowheads="1"/>
          </p:cNvSpPr>
          <p:nvPr/>
        </p:nvSpPr>
        <p:spPr bwMode="auto">
          <a:xfrm rot="5400000">
            <a:off x="2230171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 rot="5400000">
            <a:off x="1133932" y="296288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 rot="5400000">
            <a:off x="1141414" y="3610959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 rot="5400000">
            <a:off x="5562625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 rot="5400000">
            <a:off x="5571835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 rot="5400000">
            <a:off x="4457908" y="4871096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 rot="5400000">
            <a:off x="4465390" y="551916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 rot="5400000">
            <a:off x="3346309" y="486297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 rot="5400000">
            <a:off x="3353791" y="551105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 rot="5400000">
            <a:off x="2232832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8" name="Rectangle 39"/>
          <p:cNvSpPr>
            <a:spLocks noChangeArrowheads="1"/>
          </p:cNvSpPr>
          <p:nvPr/>
        </p:nvSpPr>
        <p:spPr bwMode="auto">
          <a:xfrm rot="5400000">
            <a:off x="2240314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49" name="Rectangle 39"/>
          <p:cNvSpPr>
            <a:spLocks noChangeArrowheads="1"/>
          </p:cNvSpPr>
          <p:nvPr/>
        </p:nvSpPr>
        <p:spPr bwMode="auto">
          <a:xfrm rot="5400000">
            <a:off x="1133931" y="4850308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0" name="Rectangle 39"/>
          <p:cNvSpPr>
            <a:spLocks noChangeArrowheads="1"/>
          </p:cNvSpPr>
          <p:nvPr/>
        </p:nvSpPr>
        <p:spPr bwMode="auto">
          <a:xfrm rot="5400000">
            <a:off x="1141413" y="5498381"/>
            <a:ext cx="324036" cy="348963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1" name="Rectangle 67"/>
          <p:cNvSpPr>
            <a:spLocks noChangeArrowheads="1"/>
          </p:cNvSpPr>
          <p:nvPr/>
        </p:nvSpPr>
        <p:spPr bwMode="auto">
          <a:xfrm rot="5400000">
            <a:off x="-1013252" y="3304584"/>
            <a:ext cx="2746135" cy="7143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53" name="Rectangle 67"/>
          <p:cNvSpPr>
            <a:spLocks noChangeArrowheads="1"/>
          </p:cNvSpPr>
          <p:nvPr/>
        </p:nvSpPr>
        <p:spPr bwMode="auto">
          <a:xfrm rot="10800000" flipV="1">
            <a:off x="7092281" y="6431732"/>
            <a:ext cx="1152128" cy="7200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6478165" y="527076"/>
            <a:ext cx="2270300" cy="2101052"/>
          </a:xfrm>
          <a:prstGeom prst="rect">
            <a:avLst/>
          </a:prstGeom>
          <a:solidFill>
            <a:srgbClr val="00FF00">
              <a:alpha val="2800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400" smtClean="0">
                <a:latin typeface="Calibri" panose="020F0502020204030204" pitchFamily="34" charset="0"/>
              </a:rPr>
              <a:t>Rozvoj turizmu</a:t>
            </a:r>
            <a:br>
              <a:rPr lang="sk-SK" altLang="sk-SK" sz="2400" smtClean="0">
                <a:latin typeface="Calibri" panose="020F0502020204030204" pitchFamily="34" charset="0"/>
              </a:rPr>
            </a:br>
            <a:r>
              <a:rPr lang="sk-SK" altLang="sk-SK" sz="2400" smtClean="0">
                <a:latin typeface="Calibri" panose="020F0502020204030204" pitchFamily="34" charset="0"/>
              </a:rPr>
              <a:t>v národnom</a:t>
            </a:r>
            <a:br>
              <a:rPr lang="sk-SK" altLang="sk-SK" sz="2400" smtClean="0">
                <a:latin typeface="Calibri" panose="020F0502020204030204" pitchFamily="34" charset="0"/>
              </a:rPr>
            </a:br>
            <a:r>
              <a:rPr lang="sk-SK" altLang="sk-SK" sz="2400" smtClean="0">
                <a:latin typeface="Calibri" panose="020F0502020204030204" pitchFamily="34" charset="0"/>
              </a:rPr>
              <a:t>parku</a:t>
            </a:r>
            <a:endParaRPr lang="en-GB" altLang="sk-SK" sz="2400">
              <a:latin typeface="Calibri" panose="020F0502020204030204" pitchFamily="34" charset="0"/>
            </a:endParaRPr>
          </a:p>
        </p:txBody>
      </p:sp>
      <p:sp>
        <p:nvSpPr>
          <p:cNvPr id="67" name="Rectangle 38"/>
          <p:cNvSpPr>
            <a:spLocks noChangeArrowheads="1"/>
          </p:cNvSpPr>
          <p:nvPr/>
        </p:nvSpPr>
        <p:spPr bwMode="auto">
          <a:xfrm>
            <a:off x="4306588" y="524358"/>
            <a:ext cx="2170507" cy="935038"/>
          </a:xfrm>
          <a:prstGeom prst="rect">
            <a:avLst/>
          </a:prstGeom>
          <a:solidFill>
            <a:schemeClr val="accent1">
              <a:alpha val="57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Polia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68" name="Rectangle 39"/>
          <p:cNvSpPr>
            <a:spLocks noChangeArrowheads="1"/>
          </p:cNvSpPr>
          <p:nvPr/>
        </p:nvSpPr>
        <p:spPr bwMode="auto">
          <a:xfrm>
            <a:off x="323527" y="524357"/>
            <a:ext cx="2632829" cy="1762873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Ekologické poľnohosp.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na malých rodinných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farmách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8" name="Rectangle 44"/>
          <p:cNvSpPr>
            <a:spLocks noChangeArrowheads="1"/>
          </p:cNvSpPr>
          <p:nvPr/>
        </p:nvSpPr>
        <p:spPr bwMode="auto">
          <a:xfrm>
            <a:off x="2934665" y="2029450"/>
            <a:ext cx="2502499" cy="2168993"/>
          </a:xfrm>
          <a:prstGeom prst="rect">
            <a:avLst/>
          </a:prstGeom>
          <a:solidFill>
            <a:srgbClr val="FFFF00">
              <a:alpha val="53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Zvýšenie cien ropy</a:t>
            </a:r>
          </a:p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využívanie zásob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podzemnej vody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Rectangle 40"/>
          <p:cNvSpPr>
            <a:spLocks noChangeArrowheads="1"/>
          </p:cNvSpPr>
          <p:nvPr/>
        </p:nvSpPr>
        <p:spPr bwMode="auto">
          <a:xfrm>
            <a:off x="2940296" y="4199484"/>
            <a:ext cx="5808168" cy="30139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Rieka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7"/>
          <p:cNvSpPr>
            <a:spLocks noChangeArrowheads="1"/>
          </p:cNvSpPr>
          <p:nvPr/>
        </p:nvSpPr>
        <p:spPr bwMode="auto">
          <a:xfrm>
            <a:off x="5532683" y="4496347"/>
            <a:ext cx="3224181" cy="2007570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400" smtClean="0">
                <a:solidFill>
                  <a:srgbClr val="FF0000"/>
                </a:solidFill>
                <a:latin typeface="Calibri" panose="020F0502020204030204" pitchFamily="34" charset="0"/>
              </a:rPr>
              <a:t>Koniec ťažby žel. rudy</a:t>
            </a:r>
            <a:endParaRPr lang="en-GB" altLang="sk-SK" sz="2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Rectangle 41"/>
          <p:cNvSpPr>
            <a:spLocks noChangeArrowheads="1"/>
          </p:cNvSpPr>
          <p:nvPr/>
        </p:nvSpPr>
        <p:spPr bwMode="auto">
          <a:xfrm>
            <a:off x="2940296" y="4500875"/>
            <a:ext cx="2592387" cy="1156967"/>
          </a:xfrm>
          <a:prstGeom prst="rect">
            <a:avLst/>
          </a:prstGeom>
          <a:solidFill>
            <a:srgbClr val="E2F1B7">
              <a:alpha val="8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mtClean="0">
                <a:latin typeface="Calibri" panose="020F0502020204030204" pitchFamily="34" charset="0"/>
              </a:rPr>
              <a:t>Polia</a:t>
            </a:r>
            <a:endParaRPr lang="en-GB" altLang="sk-SK">
              <a:latin typeface="Calibri" panose="020F0502020204030204" pitchFamily="34" charset="0"/>
            </a:endParaRPr>
          </a:p>
        </p:txBody>
      </p:sp>
      <p:sp>
        <p:nvSpPr>
          <p:cNvPr id="82" name="Rectangle 36"/>
          <p:cNvSpPr>
            <a:spLocks noChangeArrowheads="1"/>
          </p:cNvSpPr>
          <p:nvPr/>
        </p:nvSpPr>
        <p:spPr bwMode="auto">
          <a:xfrm>
            <a:off x="332553" y="5176326"/>
            <a:ext cx="2618887" cy="1327414"/>
          </a:xfrm>
          <a:prstGeom prst="rect">
            <a:avLst/>
          </a:prstGeom>
          <a:solidFill>
            <a:srgbClr val="D34831">
              <a:alpha val="28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k-SK" altLang="sk-SK" sz="200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Vyčerpané zásoby uhlia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3" name="Rectangle 43"/>
          <p:cNvSpPr>
            <a:spLocks noChangeArrowheads="1"/>
          </p:cNvSpPr>
          <p:nvPr/>
        </p:nvSpPr>
        <p:spPr bwMode="auto">
          <a:xfrm rot="5400000">
            <a:off x="4589499" y="2309778"/>
            <a:ext cx="2735262" cy="1042068"/>
          </a:xfrm>
          <a:prstGeom prst="rect">
            <a:avLst/>
          </a:prstGeom>
          <a:solidFill>
            <a:srgbClr val="DBD9C9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  <a:t>Lyžiarske a turistické</a:t>
            </a:r>
            <a:b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200" smtClean="0">
                <a:solidFill>
                  <a:srgbClr val="FF0000"/>
                </a:solidFill>
                <a:latin typeface="Calibri" panose="020F0502020204030204" pitchFamily="34" charset="0"/>
              </a:rPr>
              <a:t>strediská</a:t>
            </a:r>
            <a:endParaRPr lang="en-GB" altLang="sk-SK" sz="22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Rectangle 40"/>
          <p:cNvSpPr>
            <a:spLocks noChangeArrowheads="1"/>
          </p:cNvSpPr>
          <p:nvPr/>
        </p:nvSpPr>
        <p:spPr bwMode="auto">
          <a:xfrm>
            <a:off x="323082" y="3117115"/>
            <a:ext cx="1268988" cy="2069271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Morský </a:t>
            </a:r>
          </a:p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záliv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Rectangle 43"/>
          <p:cNvSpPr>
            <a:spLocks noChangeArrowheads="1"/>
          </p:cNvSpPr>
          <p:nvPr/>
        </p:nvSpPr>
        <p:spPr bwMode="auto">
          <a:xfrm rot="5400000">
            <a:off x="1232909" y="3468050"/>
            <a:ext cx="2066412" cy="1350143"/>
          </a:xfrm>
          <a:prstGeom prst="rect">
            <a:avLst/>
          </a:prstGeom>
          <a:solidFill>
            <a:srgbClr val="DBD9C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Ľudia prichádzajú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žiť mimo husto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zaľudnených miest 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87" name="Rectangle 36"/>
          <p:cNvSpPr>
            <a:spLocks noChangeArrowheads="1"/>
          </p:cNvSpPr>
          <p:nvPr/>
        </p:nvSpPr>
        <p:spPr bwMode="auto">
          <a:xfrm>
            <a:off x="2956658" y="527075"/>
            <a:ext cx="1344950" cy="1498590"/>
          </a:xfrm>
          <a:prstGeom prst="rect">
            <a:avLst/>
          </a:prstGeom>
          <a:solidFill>
            <a:srgbClr val="D34831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Zápis</a:t>
            </a:r>
            <a:b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do UNESCO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Rectangle 40"/>
          <p:cNvSpPr>
            <a:spLocks noChangeArrowheads="1"/>
          </p:cNvSpPr>
          <p:nvPr/>
        </p:nvSpPr>
        <p:spPr bwMode="auto">
          <a:xfrm>
            <a:off x="4298548" y="1459396"/>
            <a:ext cx="1137547" cy="566269"/>
          </a:xfrm>
          <a:prstGeom prst="rect">
            <a:avLst/>
          </a:prstGeom>
          <a:solidFill>
            <a:srgbClr val="11A9DF">
              <a:alpha val="28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chemeClr val="accent2"/>
                </a:solidFill>
                <a:latin typeface="Calibri" panose="020F0502020204030204" pitchFamily="34" charset="0"/>
              </a:rPr>
              <a:t>Jazero</a:t>
            </a:r>
            <a:endParaRPr lang="en-GB" altLang="sk-SK" sz="20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0" y="11663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i="1" smtClean="0">
                <a:latin typeface="Calibri" panose="020F0502020204030204" pitchFamily="34" charset="0"/>
              </a:rPr>
              <a:t>súčasnosť</a:t>
            </a:r>
            <a:endParaRPr lang="sk-SK" sz="1600" i="1">
              <a:latin typeface="Calibri" panose="020F0502020204030204" pitchFamily="34" charset="0"/>
            </a:endParaRPr>
          </a:p>
        </p:txBody>
      </p:sp>
      <p:sp>
        <p:nvSpPr>
          <p:cNvPr id="70" name="Rectangle 39"/>
          <p:cNvSpPr>
            <a:spLocks noChangeArrowheads="1"/>
          </p:cNvSpPr>
          <p:nvPr/>
        </p:nvSpPr>
        <p:spPr bwMode="auto">
          <a:xfrm>
            <a:off x="6477095" y="2625036"/>
            <a:ext cx="2302858" cy="1573407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latin typeface="Calibri" panose="020F0502020204030204" pitchFamily="34" charset="0"/>
              </a:rPr>
              <a:t>Výstavba luxusného</a:t>
            </a:r>
            <a:br>
              <a:rPr lang="sk-SK" altLang="sk-SK" sz="2000" smtClean="0">
                <a:latin typeface="Calibri" panose="020F0502020204030204" pitchFamily="34" charset="0"/>
              </a:rPr>
            </a:br>
            <a:r>
              <a:rPr lang="sk-SK" altLang="sk-SK" sz="2000" smtClean="0">
                <a:latin typeface="Calibri" panose="020F0502020204030204" pitchFamily="34" charset="0"/>
              </a:rPr>
              <a:t>bývania mimo miest</a:t>
            </a:r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2940296" y="5657842"/>
            <a:ext cx="2592387" cy="867502"/>
          </a:xfrm>
          <a:prstGeom prst="rect">
            <a:avLst/>
          </a:prstGeom>
          <a:solidFill>
            <a:srgbClr val="F3CCC6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altLang="sk-SK" sz="2000" smtClean="0">
                <a:solidFill>
                  <a:srgbClr val="FF0000"/>
                </a:solidFill>
                <a:latin typeface="Calibri" panose="020F0502020204030204" pitchFamily="34" charset="0"/>
              </a:rPr>
              <a:t>chudobné časti miest</a:t>
            </a:r>
            <a:endParaRPr lang="en-GB" altLang="sk-SK" sz="2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1594319" y="2273936"/>
            <a:ext cx="1340044" cy="850118"/>
          </a:xfrm>
          <a:prstGeom prst="rect">
            <a:avLst/>
          </a:prstGeom>
          <a:solidFill>
            <a:srgbClr val="D6EB99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4" name="Rectangle 39"/>
          <p:cNvSpPr>
            <a:spLocks noChangeArrowheads="1"/>
          </p:cNvSpPr>
          <p:nvPr/>
        </p:nvSpPr>
        <p:spPr bwMode="auto">
          <a:xfrm>
            <a:off x="315128" y="2273514"/>
            <a:ext cx="1283094" cy="850118"/>
          </a:xfrm>
          <a:prstGeom prst="rect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altLang="sk-SK" sz="2000">
              <a:latin typeface="Calibri" panose="020F0502020204030204" pitchFamily="34" charset="0"/>
            </a:endParaRPr>
          </a:p>
        </p:txBody>
      </p:sp>
      <p:sp>
        <p:nvSpPr>
          <p:cNvPr id="75" name="Obdélník 74"/>
          <p:cNvSpPr/>
          <p:nvPr/>
        </p:nvSpPr>
        <p:spPr>
          <a:xfrm>
            <a:off x="315128" y="2375407"/>
            <a:ext cx="1310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altLang="sk-SK" smtClean="0">
                <a:solidFill>
                  <a:schemeClr val="bg1"/>
                </a:solidFill>
                <a:latin typeface="Calibri" panose="020F0502020204030204" pitchFamily="34" charset="0"/>
              </a:rPr>
              <a:t>Prímorské letovisko</a:t>
            </a:r>
            <a:endParaRPr lang="en-GB" altLang="sk-SK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3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8"/>
  <p:tag name="ISPRING_RESOURCE_PATHS_HASH_PRESENTER" val="10e097a4d954fc2ef0d16a77a158efc4b44e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618</Words>
  <Application>Microsoft Office PowerPoint</Application>
  <PresentationFormat>Předvádění na obrazovce (4:3)</PresentationFormat>
  <Paragraphs>200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Noel Jenkins</dc:creator>
  <cp:lastModifiedBy>Peter Farárik</cp:lastModifiedBy>
  <cp:revision>42</cp:revision>
  <dcterms:created xsi:type="dcterms:W3CDTF">2004-09-20T21:20:14Z</dcterms:created>
  <dcterms:modified xsi:type="dcterms:W3CDTF">2014-11-17T18:46:26Z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9188D75C-F787-4E8D-8234-BFEA0CC43E85</vt:lpwstr>
  </property>
  <property fmtid="{D5CDD505-2E9C-101B-9397-08002B2CF9AE}" pid="3" name="ArticulatePath">
    <vt:lpwstr>classmigration</vt:lpwstr>
  </property>
</Properties>
</file>