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8"/>
  </p:sldMasterIdLst>
  <p:notesMasterIdLst>
    <p:notesMasterId r:id="rId125"/>
  </p:notesMasterIdLst>
  <p:sldIdLst>
    <p:sldId id="256" r:id="rId69"/>
    <p:sldId id="258" r:id="rId70"/>
    <p:sldId id="259" r:id="rId71"/>
    <p:sldId id="260" r:id="rId72"/>
    <p:sldId id="261" r:id="rId73"/>
    <p:sldId id="264" r:id="rId74"/>
    <p:sldId id="263" r:id="rId75"/>
    <p:sldId id="262" r:id="rId76"/>
    <p:sldId id="265" r:id="rId77"/>
    <p:sldId id="266" r:id="rId78"/>
    <p:sldId id="267" r:id="rId79"/>
    <p:sldId id="268" r:id="rId80"/>
    <p:sldId id="269" r:id="rId81"/>
    <p:sldId id="270" r:id="rId82"/>
    <p:sldId id="271" r:id="rId83"/>
    <p:sldId id="272" r:id="rId84"/>
    <p:sldId id="273" r:id="rId85"/>
    <p:sldId id="274" r:id="rId86"/>
    <p:sldId id="275" r:id="rId87"/>
    <p:sldId id="276" r:id="rId88"/>
    <p:sldId id="277" r:id="rId89"/>
    <p:sldId id="278" r:id="rId90"/>
    <p:sldId id="279" r:id="rId91"/>
    <p:sldId id="280" r:id="rId92"/>
    <p:sldId id="281" r:id="rId93"/>
    <p:sldId id="282" r:id="rId94"/>
    <p:sldId id="283" r:id="rId95"/>
    <p:sldId id="284" r:id="rId96"/>
    <p:sldId id="285" r:id="rId97"/>
    <p:sldId id="311" r:id="rId98"/>
    <p:sldId id="312" r:id="rId99"/>
    <p:sldId id="313" r:id="rId100"/>
    <p:sldId id="286" r:id="rId101"/>
    <p:sldId id="287" r:id="rId102"/>
    <p:sldId id="288" r:id="rId103"/>
    <p:sldId id="289" r:id="rId104"/>
    <p:sldId id="290" r:id="rId105"/>
    <p:sldId id="291" r:id="rId106"/>
    <p:sldId id="292" r:id="rId107"/>
    <p:sldId id="293" r:id="rId108"/>
    <p:sldId id="294" r:id="rId109"/>
    <p:sldId id="295" r:id="rId110"/>
    <p:sldId id="296" r:id="rId111"/>
    <p:sldId id="297" r:id="rId112"/>
    <p:sldId id="298" r:id="rId113"/>
    <p:sldId id="299" r:id="rId114"/>
    <p:sldId id="300" r:id="rId115"/>
    <p:sldId id="301" r:id="rId116"/>
    <p:sldId id="302" r:id="rId117"/>
    <p:sldId id="303" r:id="rId118"/>
    <p:sldId id="304" r:id="rId119"/>
    <p:sldId id="305" r:id="rId120"/>
    <p:sldId id="306" r:id="rId121"/>
    <p:sldId id="307" r:id="rId122"/>
    <p:sldId id="308" r:id="rId123"/>
    <p:sldId id="310" r:id="rId124"/>
  </p:sldIdLst>
  <p:sldSz cx="9144000" cy="6858000" type="screen4x3"/>
  <p:notesSz cx="6858000" cy="9144000"/>
  <p:custDataLst>
    <p:tags r:id="rId126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69A"/>
    <a:srgbClr val="E76D19"/>
    <a:srgbClr val="E6EFF8"/>
    <a:srgbClr val="00B5F7"/>
    <a:srgbClr val="C592C2"/>
    <a:srgbClr val="00AC5C"/>
    <a:srgbClr val="A5755E"/>
    <a:srgbClr val="264E71"/>
    <a:srgbClr val="EAAAE5"/>
    <a:srgbClr val="8C2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8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13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49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Master" Target="slideMasters/slideMaster1.xml"/><Relationship Id="rId84" Type="http://schemas.openxmlformats.org/officeDocument/2006/relationships/slide" Target="slides/slide16.xml"/><Relationship Id="rId89" Type="http://schemas.openxmlformats.org/officeDocument/2006/relationships/slide" Target="slides/slide21.xml"/><Relationship Id="rId112" Type="http://schemas.openxmlformats.org/officeDocument/2006/relationships/slide" Target="slides/slide44.xml"/><Relationship Id="rId16" Type="http://schemas.openxmlformats.org/officeDocument/2006/relationships/customXml" Target="../customXml/item16.xml"/><Relationship Id="rId107" Type="http://schemas.openxmlformats.org/officeDocument/2006/relationships/slide" Target="slides/slide3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6.xml"/><Relationship Id="rId79" Type="http://schemas.openxmlformats.org/officeDocument/2006/relationships/slide" Target="slides/slide11.xml"/><Relationship Id="rId102" Type="http://schemas.openxmlformats.org/officeDocument/2006/relationships/slide" Target="slides/slide34.xml"/><Relationship Id="rId123" Type="http://schemas.openxmlformats.org/officeDocument/2006/relationships/slide" Target="slides/slide55.xml"/><Relationship Id="rId128" Type="http://schemas.openxmlformats.org/officeDocument/2006/relationships/viewProps" Target="viewProps.xml"/><Relationship Id="rId5" Type="http://schemas.openxmlformats.org/officeDocument/2006/relationships/customXml" Target="../customXml/item5.xml"/><Relationship Id="rId90" Type="http://schemas.openxmlformats.org/officeDocument/2006/relationships/slide" Target="slides/slide22.xml"/><Relationship Id="rId95" Type="http://schemas.openxmlformats.org/officeDocument/2006/relationships/slide" Target="slides/slide2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1.xml"/><Relationship Id="rId77" Type="http://schemas.openxmlformats.org/officeDocument/2006/relationships/slide" Target="slides/slide9.xml"/><Relationship Id="rId100" Type="http://schemas.openxmlformats.org/officeDocument/2006/relationships/slide" Target="slides/slide32.xml"/><Relationship Id="rId105" Type="http://schemas.openxmlformats.org/officeDocument/2006/relationships/slide" Target="slides/slide37.xml"/><Relationship Id="rId113" Type="http://schemas.openxmlformats.org/officeDocument/2006/relationships/slide" Target="slides/slide45.xml"/><Relationship Id="rId118" Type="http://schemas.openxmlformats.org/officeDocument/2006/relationships/slide" Target="slides/slide50.xml"/><Relationship Id="rId126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4.xml"/><Relationship Id="rId80" Type="http://schemas.openxmlformats.org/officeDocument/2006/relationships/slide" Target="slides/slide12.xml"/><Relationship Id="rId85" Type="http://schemas.openxmlformats.org/officeDocument/2006/relationships/slide" Target="slides/slide17.xml"/><Relationship Id="rId93" Type="http://schemas.openxmlformats.org/officeDocument/2006/relationships/slide" Target="slides/slide25.xml"/><Relationship Id="rId98" Type="http://schemas.openxmlformats.org/officeDocument/2006/relationships/slide" Target="slides/slide30.xml"/><Relationship Id="rId121" Type="http://schemas.openxmlformats.org/officeDocument/2006/relationships/slide" Target="slides/slide5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35.xml"/><Relationship Id="rId108" Type="http://schemas.openxmlformats.org/officeDocument/2006/relationships/slide" Target="slides/slide40.xml"/><Relationship Id="rId116" Type="http://schemas.openxmlformats.org/officeDocument/2006/relationships/slide" Target="slides/slide48.xml"/><Relationship Id="rId124" Type="http://schemas.openxmlformats.org/officeDocument/2006/relationships/slide" Target="slides/slide56.xml"/><Relationship Id="rId129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2.xml"/><Relationship Id="rId75" Type="http://schemas.openxmlformats.org/officeDocument/2006/relationships/slide" Target="slides/slide7.xml"/><Relationship Id="rId83" Type="http://schemas.openxmlformats.org/officeDocument/2006/relationships/slide" Target="slides/slide15.xml"/><Relationship Id="rId88" Type="http://schemas.openxmlformats.org/officeDocument/2006/relationships/slide" Target="slides/slide20.xml"/><Relationship Id="rId91" Type="http://schemas.openxmlformats.org/officeDocument/2006/relationships/slide" Target="slides/slide23.xml"/><Relationship Id="rId96" Type="http://schemas.openxmlformats.org/officeDocument/2006/relationships/slide" Target="slides/slide28.xml"/><Relationship Id="rId111" Type="http://schemas.openxmlformats.org/officeDocument/2006/relationships/slide" Target="slides/slide4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38.xml"/><Relationship Id="rId114" Type="http://schemas.openxmlformats.org/officeDocument/2006/relationships/slide" Target="slides/slide46.xml"/><Relationship Id="rId119" Type="http://schemas.openxmlformats.org/officeDocument/2006/relationships/slide" Target="slides/slide51.xml"/><Relationship Id="rId127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5.xml"/><Relationship Id="rId78" Type="http://schemas.openxmlformats.org/officeDocument/2006/relationships/slide" Target="slides/slide10.xml"/><Relationship Id="rId81" Type="http://schemas.openxmlformats.org/officeDocument/2006/relationships/slide" Target="slides/slide13.xml"/><Relationship Id="rId86" Type="http://schemas.openxmlformats.org/officeDocument/2006/relationships/slide" Target="slides/slide18.xml"/><Relationship Id="rId94" Type="http://schemas.openxmlformats.org/officeDocument/2006/relationships/slide" Target="slides/slide26.xml"/><Relationship Id="rId99" Type="http://schemas.openxmlformats.org/officeDocument/2006/relationships/slide" Target="slides/slide31.xml"/><Relationship Id="rId101" Type="http://schemas.openxmlformats.org/officeDocument/2006/relationships/slide" Target="slides/slide33.xml"/><Relationship Id="rId122" Type="http://schemas.openxmlformats.org/officeDocument/2006/relationships/slide" Target="slides/slide54.xml"/><Relationship Id="rId13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8.xml"/><Relationship Id="rId97" Type="http://schemas.openxmlformats.org/officeDocument/2006/relationships/slide" Target="slides/slide29.xml"/><Relationship Id="rId104" Type="http://schemas.openxmlformats.org/officeDocument/2006/relationships/slide" Target="slides/slide36.xml"/><Relationship Id="rId120" Type="http://schemas.openxmlformats.org/officeDocument/2006/relationships/slide" Target="slides/slide52.xml"/><Relationship Id="rId125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3.xml"/><Relationship Id="rId92" Type="http://schemas.openxmlformats.org/officeDocument/2006/relationships/slide" Target="slides/slide2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19.xml"/><Relationship Id="rId110" Type="http://schemas.openxmlformats.org/officeDocument/2006/relationships/slide" Target="slides/slide42.xml"/><Relationship Id="rId115" Type="http://schemas.openxmlformats.org/officeDocument/2006/relationships/slide" Target="slides/slide47.xml"/><Relationship Id="rId61" Type="http://schemas.openxmlformats.org/officeDocument/2006/relationships/customXml" Target="../customXml/item61.xml"/><Relationship Id="rId82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7BE3B-C1D0-4734-AB39-71F45DC40190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699C-6944-416B-A1DD-24BBC3DD2F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217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089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10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610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715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38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94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421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405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863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461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96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6533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5794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967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532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8244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812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039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680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349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2192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196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265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555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809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314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187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944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220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463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0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625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84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6627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650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296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77927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2562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1259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8351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83427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680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3975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04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34758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649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8706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504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87367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7934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9754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56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68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34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361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0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99C-6944-416B-A1DD-24BBC3DD2F27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963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61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2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686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61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5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33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36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66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95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75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847E-06D0-4377-9C58-B9750A57CA82}" type="datetimeFigureOut">
              <a:rPr lang="sk-SK" smtClean="0"/>
              <a:pPr/>
              <a:t>1. 10. 2018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0077-4317-490E-A234-4A735A6B598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65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2.xml"/><Relationship Id="rId18" Type="http://schemas.openxmlformats.org/officeDocument/2006/relationships/slide" Target="slide37.xml"/><Relationship Id="rId26" Type="http://schemas.openxmlformats.org/officeDocument/2006/relationships/slide" Target="slide51.xml"/><Relationship Id="rId3" Type="http://schemas.openxmlformats.org/officeDocument/2006/relationships/slide" Target="slide4.xml"/><Relationship Id="rId21" Type="http://schemas.openxmlformats.org/officeDocument/2006/relationships/slide" Target="slide41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28.xml"/><Relationship Id="rId25" Type="http://schemas.openxmlformats.org/officeDocument/2006/relationships/slide" Target="slide47.xml"/><Relationship Id="rId2" Type="http://schemas.openxmlformats.org/officeDocument/2006/relationships/notesSlide" Target="../notesSlides/notesSlide1.xml"/><Relationship Id="rId16" Type="http://schemas.openxmlformats.org/officeDocument/2006/relationships/slide" Target="slide33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24" Type="http://schemas.openxmlformats.org/officeDocument/2006/relationships/slide" Target="slide45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23" Type="http://schemas.openxmlformats.org/officeDocument/2006/relationships/slide" Target="slide49.xml"/><Relationship Id="rId10" Type="http://schemas.openxmlformats.org/officeDocument/2006/relationships/slide" Target="slide16.xml"/><Relationship Id="rId19" Type="http://schemas.openxmlformats.org/officeDocument/2006/relationships/slide" Target="slide35.xml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4.xml"/><Relationship Id="rId22" Type="http://schemas.openxmlformats.org/officeDocument/2006/relationships/slide" Target="slide43.xml"/><Relationship Id="rId27" Type="http://schemas.openxmlformats.org/officeDocument/2006/relationships/slide" Target="slide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image" Target="../media/image19.png"/><Relationship Id="rId4" Type="http://schemas.openxmlformats.org/officeDocument/2006/relationships/slide" Target="slide31.xml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b/b7/Europe_topography_map.png" TargetMode="External"/><Relationship Id="rId13" Type="http://schemas.openxmlformats.org/officeDocument/2006/relationships/hyperlink" Target="https://commons.wikimedia.org/wiki/File:Lysefjorden_fjord.jpg" TargetMode="External"/><Relationship Id="rId18" Type="http://schemas.openxmlformats.org/officeDocument/2006/relationships/hyperlink" Target="http://en.climate-data.org/" TargetMode="External"/><Relationship Id="rId26" Type="http://schemas.openxmlformats.org/officeDocument/2006/relationships/hyperlink" Target="https://upload.wikimedia.org/wikipedia/commons/d/da/Chata_Gen._Stefanika.JPG" TargetMode="External"/><Relationship Id="rId3" Type="http://schemas.openxmlformats.org/officeDocument/2006/relationships/hyperlink" Target="https://commons.wikimedia.org/wiki/File:Europe_bluemarble_laea_location_map.jpg" TargetMode="External"/><Relationship Id="rId21" Type="http://schemas.openxmlformats.org/officeDocument/2006/relationships/hyperlink" Target="https://en.wikipedia.org/wiki/Tagus" TargetMode="External"/><Relationship Id="rId7" Type="http://schemas.openxmlformats.org/officeDocument/2006/relationships/hyperlink" Target="https://commons.wikimedia.org/wiki/File:Mont-Blanc_200507.JPG" TargetMode="External"/><Relationship Id="rId12" Type="http://schemas.openxmlformats.org/officeDocument/2006/relationships/hyperlink" Target="https://commons.wikimedia.org/wiki/File:Geiranger_Fjord,_Norway.jpg" TargetMode="External"/><Relationship Id="rId17" Type="http://schemas.openxmlformats.org/officeDocument/2006/relationships/hyperlink" Target="http://media.web.britannica.com/eb-media/13/106713-050-42BAFBDE.gif" TargetMode="External"/><Relationship Id="rId25" Type="http://schemas.openxmlformats.org/officeDocument/2006/relationships/hyperlink" Target="https://upload.wikimedia.org/wikipedia/commons/3/3c/Bukov%C3%BD_les_na_Koreck%C3%A9m_vrchu.jpg" TargetMode="External"/><Relationship Id="rId2" Type="http://schemas.openxmlformats.org/officeDocument/2006/relationships/notesSlide" Target="../notesSlides/notesSlide56.xml"/><Relationship Id="rId16" Type="http://schemas.openxmlformats.org/officeDocument/2006/relationships/hyperlink" Target="https://upload.wikimedia.org/wikipedia/commons/e/ed/Troms%C3%B8_view.jpg" TargetMode="External"/><Relationship Id="rId20" Type="http://schemas.openxmlformats.org/officeDocument/2006/relationships/hyperlink" Target="https://pixabay.com/sk/zamie%C5%A1a%C5%A5-slne%C4%8Dn%C3%ADk-vietor-6552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istory_of_the_Alps" TargetMode="External"/><Relationship Id="rId11" Type="http://schemas.openxmlformats.org/officeDocument/2006/relationships/hyperlink" Target="https://commons.wikimedia.org/wiki/File:Etna_Volcano_Paroxysmal_Eruption_July_30_2011_-_Creative_Commons_by_gnuckx_(5992128307).jpg" TargetMode="External"/><Relationship Id="rId24" Type="http://schemas.openxmlformats.org/officeDocument/2006/relationships/hyperlink" Target="http://media.web.britannica.com/eb-media/14/106714-004-F668DC65.gif" TargetMode="External"/><Relationship Id="rId5" Type="http://schemas.openxmlformats.org/officeDocument/2006/relationships/hyperlink" Target="http://www.esa.int/var/esa/storage/images/esa_multimedia/images/2013/01/a_rare_cloud-free_view_of_ireland_great_britain_and_northern_france/12472939-1-eng-GB/A_rare_cloud-free_view_of_Ireland_Great_Britain_and_northern_France.jpg" TargetMode="External"/><Relationship Id="rId15" Type="http://schemas.openxmlformats.org/officeDocument/2006/relationships/hyperlink" Target="https://en.wikipedia.org/wiki/Gulf_Stream" TargetMode="External"/><Relationship Id="rId23" Type="http://schemas.openxmlformats.org/officeDocument/2006/relationships/hyperlink" Target="https://upload.wikimedia.org/wikipedia/commons/2/29/Finlandsat.jpg" TargetMode="External"/><Relationship Id="rId10" Type="http://schemas.openxmlformats.org/officeDocument/2006/relationships/hyperlink" Target="https://commons.wikimedia.org/wiki/File:Vesuvius_volcano_in_Italy_20110808_aerial_view_1.jpg" TargetMode="External"/><Relationship Id="rId19" Type="http://schemas.openxmlformats.org/officeDocument/2006/relationships/hyperlink" Target="https://commons.wikimedia.org/wiki/File:Westminster_Bridge_&amp;_Palace,_Routemaster_last_day,_9_December_2005_(2).jpg" TargetMode="External"/><Relationship Id="rId4" Type="http://schemas.openxmlformats.org/officeDocument/2006/relationships/hyperlink" Target="http://www.portcities.org.uk/london/upload/img_400/Greenwich_meridian_20040512123830.gif" TargetMode="External"/><Relationship Id="rId9" Type="http://schemas.openxmlformats.org/officeDocument/2006/relationships/hyperlink" Target="http://modis.gsfc.nasa.gov/gallery/images/image10222007_1km.jpg" TargetMode="External"/><Relationship Id="rId14" Type="http://schemas.openxmlformats.org/officeDocument/2006/relationships/hyperlink" Target="http://www.graphatlas.com/europe_climate_map.png" TargetMode="External"/><Relationship Id="rId22" Type="http://schemas.openxmlformats.org/officeDocument/2006/relationships/hyperlink" Target="https://en.wikipedia.org/wiki/Po_(river)" TargetMode="External"/><Relationship Id="rId27" Type="http://schemas.openxmlformats.org/officeDocument/2006/relationships/hyperlink" Target="https://upload.wikimedia.org/wikipedia/commons/a/a4/Galdh%C3%B8piggen-2009-06-2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>
            <a:hlinkClick r:id="rId3" action="ppaction://hlinksldjump"/>
          </p:cNvPr>
          <p:cNvSpPr/>
          <p:nvPr/>
        </p:nvSpPr>
        <p:spPr>
          <a:xfrm>
            <a:off x="24385" y="2310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200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9" name="Zaoblený obdélník 8">
            <a:hlinkClick r:id="rId4" action="ppaction://hlinksldjump"/>
          </p:cNvPr>
          <p:cNvSpPr/>
          <p:nvPr/>
        </p:nvSpPr>
        <p:spPr>
          <a:xfrm>
            <a:off x="24360" y="1167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atin typeface="Ubuntu" panose="020B0504030602030204" pitchFamily="34" charset="0"/>
              </a:rPr>
              <a:t>100</a:t>
            </a:r>
            <a:endParaRPr lang="sk-SK" sz="2400" b="1" dirty="0">
              <a:latin typeface="Ubuntu" panose="020B0504030602030204" pitchFamily="34" charset="0"/>
            </a:endParaRPr>
          </a:p>
        </p:txBody>
      </p:sp>
      <p:sp>
        <p:nvSpPr>
          <p:cNvPr id="10" name="Zaoblený obdélník 9">
            <a:hlinkClick r:id="rId5" action="ppaction://hlinksldjump"/>
          </p:cNvPr>
          <p:cNvSpPr/>
          <p:nvPr/>
        </p:nvSpPr>
        <p:spPr>
          <a:xfrm>
            <a:off x="24383" y="3453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300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11" name="Zaoblený obdélník 10">
            <a:hlinkClick r:id="rId6" action="ppaction://hlinksldjump"/>
          </p:cNvPr>
          <p:cNvSpPr/>
          <p:nvPr/>
        </p:nvSpPr>
        <p:spPr>
          <a:xfrm>
            <a:off x="24383" y="4596384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400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12" name="Zaoblený obdélník 11">
            <a:hlinkClick r:id="rId7" action="ppaction://hlinksldjump"/>
          </p:cNvPr>
          <p:cNvSpPr/>
          <p:nvPr/>
        </p:nvSpPr>
        <p:spPr>
          <a:xfrm>
            <a:off x="24360" y="5737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500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4383" y="12192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Ubuntu" panose="020B0504030602030204" pitchFamily="34" charset="0"/>
              </a:rPr>
              <a:t>Poloha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40" name="Zaoblený obdélník 39">
            <a:hlinkClick r:id="rId8" action="ppaction://hlinksldjump"/>
          </p:cNvPr>
          <p:cNvSpPr/>
          <p:nvPr/>
        </p:nvSpPr>
        <p:spPr>
          <a:xfrm>
            <a:off x="1846315" y="2308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200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1" name="Zaoblený obdélník 40">
            <a:hlinkClick r:id="rId9" action="ppaction://hlinksldjump"/>
          </p:cNvPr>
          <p:cNvSpPr/>
          <p:nvPr/>
        </p:nvSpPr>
        <p:spPr>
          <a:xfrm>
            <a:off x="1846290" y="1165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100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2" name="Zaoblený obdélník 41">
            <a:hlinkClick r:id="rId10" action="ppaction://hlinksldjump"/>
          </p:cNvPr>
          <p:cNvSpPr/>
          <p:nvPr/>
        </p:nvSpPr>
        <p:spPr>
          <a:xfrm>
            <a:off x="1846313" y="3451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300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3" name="Zaoblený obdélník 42">
            <a:hlinkClick r:id="rId11" action="ppaction://hlinksldjump"/>
          </p:cNvPr>
          <p:cNvSpPr/>
          <p:nvPr/>
        </p:nvSpPr>
        <p:spPr>
          <a:xfrm>
            <a:off x="1846313" y="4594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400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4" name="Zaoblený obdélník 43">
            <a:hlinkClick r:id="rId12" action="ppaction://hlinksldjump"/>
          </p:cNvPr>
          <p:cNvSpPr/>
          <p:nvPr/>
        </p:nvSpPr>
        <p:spPr>
          <a:xfrm>
            <a:off x="1846290" y="5735616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500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5" name="Zaoblený obdélník 44"/>
          <p:cNvSpPr/>
          <p:nvPr/>
        </p:nvSpPr>
        <p:spPr>
          <a:xfrm>
            <a:off x="1846313" y="10308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Ubuntu" panose="020B0504030602030204" pitchFamily="34" charset="0"/>
              </a:rPr>
              <a:t>Povrch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46" name="Zaoblený obdélník 45">
            <a:hlinkClick r:id="rId13" action="ppaction://hlinksldjump"/>
          </p:cNvPr>
          <p:cNvSpPr/>
          <p:nvPr/>
        </p:nvSpPr>
        <p:spPr>
          <a:xfrm>
            <a:off x="3679499" y="2308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200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7" name="Zaoblený obdélník 46">
            <a:hlinkClick r:id="rId14" action="ppaction://hlinksldjump"/>
          </p:cNvPr>
          <p:cNvSpPr/>
          <p:nvPr/>
        </p:nvSpPr>
        <p:spPr>
          <a:xfrm>
            <a:off x="3679474" y="1165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100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8" name="Zaoblený obdélník 47">
            <a:hlinkClick r:id="rId15" action="ppaction://hlinksldjump"/>
          </p:cNvPr>
          <p:cNvSpPr/>
          <p:nvPr/>
        </p:nvSpPr>
        <p:spPr>
          <a:xfrm>
            <a:off x="3679497" y="3451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300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49" name="Zaoblený obdélník 48">
            <a:hlinkClick r:id="rId16" action="ppaction://hlinksldjump"/>
          </p:cNvPr>
          <p:cNvSpPr/>
          <p:nvPr/>
        </p:nvSpPr>
        <p:spPr>
          <a:xfrm>
            <a:off x="3679497" y="4594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400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0" name="Zaoblený obdélník 49">
            <a:hlinkClick r:id="rId17" action="ppaction://hlinksldjump"/>
          </p:cNvPr>
          <p:cNvSpPr/>
          <p:nvPr/>
        </p:nvSpPr>
        <p:spPr>
          <a:xfrm>
            <a:off x="3679474" y="5735616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500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1" name="Zaoblený obdélník 50"/>
          <p:cNvSpPr/>
          <p:nvPr/>
        </p:nvSpPr>
        <p:spPr>
          <a:xfrm>
            <a:off x="3679497" y="10308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4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Ubuntu" panose="020B0504030602030204" pitchFamily="34" charset="0"/>
              </a:rPr>
              <a:t>Podnebie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52" name="Zaoblený obdélník 51">
            <a:hlinkClick r:id="rId18" action="ppaction://hlinksldjump"/>
          </p:cNvPr>
          <p:cNvSpPr/>
          <p:nvPr/>
        </p:nvSpPr>
        <p:spPr>
          <a:xfrm>
            <a:off x="5512683" y="2308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200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3" name="Zaoblený obdélník 52">
            <a:hlinkClick r:id="rId19" action="ppaction://hlinksldjump"/>
          </p:cNvPr>
          <p:cNvSpPr/>
          <p:nvPr/>
        </p:nvSpPr>
        <p:spPr>
          <a:xfrm>
            <a:off x="5512658" y="1165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100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4" name="Zaoblený obdélník 53">
            <a:hlinkClick r:id="rId20" action="ppaction://hlinksldjump"/>
          </p:cNvPr>
          <p:cNvSpPr/>
          <p:nvPr/>
        </p:nvSpPr>
        <p:spPr>
          <a:xfrm>
            <a:off x="5512681" y="3451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300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5" name="Zaoblený obdélník 54">
            <a:hlinkClick r:id="rId21" action="ppaction://hlinksldjump"/>
          </p:cNvPr>
          <p:cNvSpPr/>
          <p:nvPr/>
        </p:nvSpPr>
        <p:spPr>
          <a:xfrm>
            <a:off x="5512681" y="4594500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400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6" name="Zaoblený obdélník 55">
            <a:hlinkClick r:id="rId22" action="ppaction://hlinksldjump"/>
          </p:cNvPr>
          <p:cNvSpPr/>
          <p:nvPr/>
        </p:nvSpPr>
        <p:spPr>
          <a:xfrm>
            <a:off x="5512658" y="5735616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500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7" name="Zaoblený obdélník 56"/>
          <p:cNvSpPr/>
          <p:nvPr/>
        </p:nvSpPr>
        <p:spPr>
          <a:xfrm>
            <a:off x="5512681" y="10308"/>
            <a:ext cx="1782000" cy="1098000"/>
          </a:xfrm>
          <a:prstGeom prst="roundRect">
            <a:avLst>
              <a:gd name="adj" fmla="val 1153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Ubuntu" panose="020B0504030602030204" pitchFamily="34" charset="0"/>
              </a:rPr>
              <a:t>Vodstvo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58" name="Zaoblený obdélník 57">
            <a:hlinkClick r:id="rId23" action="ppaction://hlinksldjump"/>
          </p:cNvPr>
          <p:cNvSpPr/>
          <p:nvPr/>
        </p:nvSpPr>
        <p:spPr>
          <a:xfrm>
            <a:off x="7334613" y="2308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200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59" name="Zaoblený obdélník 58">
            <a:hlinkClick r:id="rId24" action="ppaction://hlinksldjump"/>
          </p:cNvPr>
          <p:cNvSpPr/>
          <p:nvPr/>
        </p:nvSpPr>
        <p:spPr>
          <a:xfrm>
            <a:off x="7334588" y="1165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100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60" name="Zaoblený obdélník 59">
            <a:hlinkClick r:id="rId25" action="ppaction://hlinksldjump"/>
          </p:cNvPr>
          <p:cNvSpPr/>
          <p:nvPr/>
        </p:nvSpPr>
        <p:spPr>
          <a:xfrm>
            <a:off x="7334611" y="3451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300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61" name="Zaoblený obdélník 60">
            <a:hlinkClick r:id="rId26" action="ppaction://hlinksldjump"/>
          </p:cNvPr>
          <p:cNvSpPr/>
          <p:nvPr/>
        </p:nvSpPr>
        <p:spPr>
          <a:xfrm>
            <a:off x="7334611" y="4594500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400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62" name="Zaoblený obdélník 61">
            <a:hlinkClick r:id="rId27" action="ppaction://hlinksldjump"/>
          </p:cNvPr>
          <p:cNvSpPr/>
          <p:nvPr/>
        </p:nvSpPr>
        <p:spPr>
          <a:xfrm>
            <a:off x="7334588" y="5735616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smtClean="0">
                <a:latin typeface="Ubuntu" panose="020B0504030602030204" pitchFamily="34" charset="0"/>
              </a:rPr>
              <a:t>500</a:t>
            </a:r>
            <a:endParaRPr lang="sk-SK" sz="2400" b="1">
              <a:latin typeface="Ubuntu" panose="020B0504030602030204" pitchFamily="34" charset="0"/>
            </a:endParaRPr>
          </a:p>
        </p:txBody>
      </p:sp>
      <p:sp>
        <p:nvSpPr>
          <p:cNvPr id="63" name="Zaoblený obdélník 62"/>
          <p:cNvSpPr/>
          <p:nvPr/>
        </p:nvSpPr>
        <p:spPr>
          <a:xfrm>
            <a:off x="7334611" y="10308"/>
            <a:ext cx="1782000" cy="1098000"/>
          </a:xfrm>
          <a:prstGeom prst="roundRect">
            <a:avLst>
              <a:gd name="adj" fmla="val 11539"/>
            </a:avLst>
          </a:prstGeom>
          <a:gradFill>
            <a:gsLst>
              <a:gs pos="0">
                <a:srgbClr val="8C24AC"/>
              </a:gs>
              <a:gs pos="50000">
                <a:srgbClr val="8525AB"/>
              </a:gs>
              <a:gs pos="100000">
                <a:srgbClr val="7030A0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Ubuntu" panose="020B0504030602030204" pitchFamily="34" charset="0"/>
              </a:rPr>
              <a:t>Typy krajín</a:t>
            </a:r>
            <a:endParaRPr lang="sk-SK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Poloha Európy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17"/>
            <a:ext cx="9144000" cy="5823231"/>
          </a:xfrm>
          <a:prstGeom prst="rect">
            <a:avLst/>
          </a:prstGeom>
        </p:spPr>
      </p:pic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"/>
          <p:cNvSpPr/>
          <p:nvPr/>
        </p:nvSpPr>
        <p:spPr>
          <a:xfrm>
            <a:off x="-4305" y="6401512"/>
            <a:ext cx="9093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Mapová hádanka. Pomenuj ostrovy (prípadne aj prieliv) na satelitnej snímke.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17"/>
            <a:ext cx="9144000" cy="5823231"/>
          </a:xfrm>
          <a:prstGeom prst="rect">
            <a:avLst/>
          </a:prstGeom>
        </p:spPr>
      </p:pic>
      <p:pic>
        <p:nvPicPr>
          <p:cNvPr id="5122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6"/>
          <p:cNvSpPr txBox="1"/>
          <p:nvPr/>
        </p:nvSpPr>
        <p:spPr>
          <a:xfrm rot="2037901">
            <a:off x="4519657" y="2783300"/>
            <a:ext cx="192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Veľká Británia</a:t>
            </a:r>
            <a:endParaRPr lang="sk-SK" sz="2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ovéPole 6"/>
          <p:cNvSpPr txBox="1"/>
          <p:nvPr/>
        </p:nvSpPr>
        <p:spPr>
          <a:xfrm>
            <a:off x="1242608" y="2971298"/>
            <a:ext cx="95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Írsko</a:t>
            </a:r>
            <a:endParaRPr lang="sk-SK" sz="2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 rot="19736465">
            <a:off x="5350177" y="4609615"/>
            <a:ext cx="254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Lamanšský prieliv</a:t>
            </a:r>
            <a:endParaRPr lang="sk-SK" sz="20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Povrch Európy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7" y="527565"/>
            <a:ext cx="8091538" cy="5805999"/>
          </a:xfrm>
          <a:prstGeom prst="rect">
            <a:avLst/>
          </a:prstGeom>
        </p:spPr>
      </p:pic>
      <p:sp>
        <p:nvSpPr>
          <p:cNvPr id="11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41535" y="6413707"/>
            <a:ext cx="7674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latin typeface="Ubuntu" panose="020B0504030602030204" pitchFamily="34" charset="0"/>
              </a:rPr>
              <a:t>Ako sa nazýva najvyššie pohorie Európy a ako jeho najvyšší vrch?</a:t>
            </a:r>
            <a:endParaRPr lang="sk-SK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6" y="524434"/>
            <a:ext cx="8091539" cy="5809130"/>
          </a:xfrm>
          <a:prstGeom prst="rect">
            <a:avLst/>
          </a:prstGeom>
        </p:spPr>
      </p:pic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28019" y="648841"/>
            <a:ext cx="7674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dirty="0" smtClean="0">
                <a:solidFill>
                  <a:schemeClr val="bg1"/>
                </a:solidFill>
                <a:latin typeface="Ubuntu" panose="020B0504030602030204" pitchFamily="34" charset="0"/>
              </a:rPr>
              <a:t>Najvyšším pohorím Európy sú </a:t>
            </a:r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Alpy</a:t>
            </a:r>
            <a:endParaRPr lang="sk-SK" dirty="0" smtClean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dirty="0">
                <a:solidFill>
                  <a:schemeClr val="bg1"/>
                </a:solidFill>
                <a:latin typeface="Ubuntu" panose="020B0504030602030204" pitchFamily="34" charset="0"/>
              </a:rPr>
              <a:t>s</a:t>
            </a:r>
            <a:r>
              <a:rPr lang="sk-SK" dirty="0" smtClean="0">
                <a:solidFill>
                  <a:schemeClr val="bg1"/>
                </a:solidFill>
                <a:latin typeface="Ubuntu" panose="020B0504030602030204" pitchFamily="34" charset="0"/>
              </a:rPr>
              <a:t> najvyšším vrchom </a:t>
            </a:r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Mont Blanc  (4807 m).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7" y="312530"/>
            <a:ext cx="8081148" cy="63518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Povrch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9"/>
          <p:cNvSpPr/>
          <p:nvPr/>
        </p:nvSpPr>
        <p:spPr>
          <a:xfrm>
            <a:off x="941535" y="6413707"/>
            <a:ext cx="7674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latin typeface="Ubuntu" panose="020B0504030602030204" pitchFamily="34" charset="0"/>
              </a:rPr>
              <a:t>Pomenujte na mape vyznačené pohoria a nížiny Európy.</a:t>
            </a:r>
            <a:endParaRPr lang="sk-SK" sz="1600" dirty="0"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3403801" y="1977508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1.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5010928" y="4228044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2.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2049519" y="4900687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3.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3296428" y="4397321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4.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>
            <a:off x="7894537" y="2006567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5.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21" name="TextovéPole 6"/>
          <p:cNvSpPr txBox="1"/>
          <p:nvPr/>
        </p:nvSpPr>
        <p:spPr>
          <a:xfrm>
            <a:off x="4349857" y="4974934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6.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22" name="TextovéPole 6"/>
          <p:cNvSpPr txBox="1"/>
          <p:nvPr/>
        </p:nvSpPr>
        <p:spPr>
          <a:xfrm>
            <a:off x="7626354" y="3319153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8.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23" name="TextovéPole 6"/>
          <p:cNvSpPr txBox="1"/>
          <p:nvPr/>
        </p:nvSpPr>
        <p:spPr>
          <a:xfrm>
            <a:off x="6029237" y="2869013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9.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24" name="TextovéPole 6"/>
          <p:cNvSpPr txBox="1"/>
          <p:nvPr/>
        </p:nvSpPr>
        <p:spPr>
          <a:xfrm>
            <a:off x="3596289" y="5102647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Ubuntu" panose="020B0504030602030204" pitchFamily="34" charset="0"/>
              </a:rPr>
              <a:t>7.</a:t>
            </a:r>
            <a:endParaRPr lang="sk-SK" sz="1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7" y="312530"/>
            <a:ext cx="8081148" cy="63518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6"/>
          <p:cNvSpPr txBox="1"/>
          <p:nvPr/>
        </p:nvSpPr>
        <p:spPr>
          <a:xfrm rot="564338">
            <a:off x="4463374" y="4073720"/>
            <a:ext cx="8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Karpaty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 rot="21323627">
            <a:off x="3069602" y="4449855"/>
            <a:ext cx="8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Alpy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 rot="18289733">
            <a:off x="3061100" y="1505521"/>
            <a:ext cx="182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Škandinávske vrchy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 rot="2639818">
            <a:off x="3298174" y="5097664"/>
            <a:ext cx="8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Apeniny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 rot="1432965">
            <a:off x="1784971" y="4940863"/>
            <a:ext cx="8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Pyreneje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 rot="1744015">
            <a:off x="4030487" y="4970905"/>
            <a:ext cx="8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Dináre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 rot="3957087">
            <a:off x="7639530" y="2011318"/>
            <a:ext cx="8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Ural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21" name="TextovéPole 6"/>
          <p:cNvSpPr txBox="1"/>
          <p:nvPr/>
        </p:nvSpPr>
        <p:spPr>
          <a:xfrm rot="21373104">
            <a:off x="7279020" y="3159390"/>
            <a:ext cx="87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>
                <a:latin typeface="Ubuntu" panose="020B0504030602030204" pitchFamily="34" charset="0"/>
              </a:rPr>
              <a:t>Kaspická nížina</a:t>
            </a:r>
            <a:endParaRPr lang="sk-SK" sz="1200" b="1" dirty="0">
              <a:latin typeface="Ubuntu" panose="020B0504030602030204" pitchFamily="34" charset="0"/>
            </a:endParaRPr>
          </a:p>
        </p:txBody>
      </p:sp>
      <p:sp>
        <p:nvSpPr>
          <p:cNvPr id="22" name="TextovéPole 6"/>
          <p:cNvSpPr txBox="1"/>
          <p:nvPr/>
        </p:nvSpPr>
        <p:spPr>
          <a:xfrm rot="20072281">
            <a:off x="5311653" y="2730023"/>
            <a:ext cx="1870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400" b="1" dirty="0" smtClean="0">
                <a:latin typeface="Ubuntu" panose="020B0504030602030204" pitchFamily="34" charset="0"/>
              </a:rPr>
              <a:t>Východoeurópska nížina</a:t>
            </a:r>
            <a:endParaRPr lang="sk-SK" sz="14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Povrch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9"/>
          <p:cNvSpPr/>
          <p:nvPr/>
        </p:nvSpPr>
        <p:spPr>
          <a:xfrm>
            <a:off x="519546" y="6434489"/>
            <a:ext cx="8096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latin typeface="Ubuntu" panose="020B0504030602030204" pitchFamily="34" charset="0"/>
              </a:rPr>
              <a:t>Ktoré z európskych pohorí je na satelitnej snímke? Ako sa nazýva jeho najvyšší vrch?</a:t>
            </a:r>
            <a:endParaRPr lang="sk-SK" sz="1400" dirty="0">
              <a:latin typeface="Ubuntu" panose="020B0504030602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" y="527563"/>
            <a:ext cx="8096500" cy="5820440"/>
          </a:xfrm>
          <a:prstGeom prst="rect">
            <a:avLst/>
          </a:prstGeom>
        </p:spPr>
      </p:pic>
      <p:sp>
        <p:nvSpPr>
          <p:cNvPr id="11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819957" y="200816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mtClean="0">
                <a:latin typeface="Ubuntu" panose="020B0504030602030204" pitchFamily="34" charset="0"/>
              </a:rPr>
              <a:t>Sem vložte odpoveď pre svoju 300 bodovú otázku pre kategórii 2. , prípadne obrázok k nej.</a:t>
            </a:r>
            <a:endParaRPr lang="sk-SK">
              <a:latin typeface="Ubuntu" panose="020B05040306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" y="527563"/>
            <a:ext cx="8096500" cy="5820440"/>
          </a:xfrm>
          <a:prstGeom prst="rect">
            <a:avLst/>
          </a:prstGeom>
        </p:spPr>
      </p:pic>
      <p:sp>
        <p:nvSpPr>
          <p:cNvPr id="9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9"/>
          <p:cNvSpPr/>
          <p:nvPr/>
        </p:nvSpPr>
        <p:spPr>
          <a:xfrm>
            <a:off x="819957" y="6413707"/>
            <a:ext cx="7796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latin typeface="Ubuntu" panose="020B0504030602030204" pitchFamily="34" charset="0"/>
              </a:rPr>
              <a:t>Karpaty</a:t>
            </a:r>
            <a:r>
              <a:rPr lang="sk-SK" sz="1600" dirty="0" smtClean="0">
                <a:latin typeface="Ubuntu" panose="020B0504030602030204" pitchFamily="34" charset="0"/>
              </a:rPr>
              <a:t>. Najvyšším vrchom je </a:t>
            </a:r>
            <a:r>
              <a:rPr lang="sk-SK" sz="1600" b="1" dirty="0" smtClean="0">
                <a:latin typeface="Ubuntu" panose="020B0504030602030204" pitchFamily="34" charset="0"/>
              </a:rPr>
              <a:t>Gerlachovský štít </a:t>
            </a:r>
            <a:r>
              <a:rPr lang="sk-SK" sz="1600" dirty="0" smtClean="0">
                <a:latin typeface="Ubuntu" panose="020B0504030602030204" pitchFamily="34" charset="0"/>
              </a:rPr>
              <a:t>v Tatrách (2655 m)</a:t>
            </a:r>
            <a:endParaRPr lang="sk-SK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1/10/Vesuvius_volcano_in_Italy_20110808_aerial_view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3" y="404865"/>
            <a:ext cx="8329177" cy="62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Povrch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"/>
          <p:cNvSpPr/>
          <p:nvPr/>
        </p:nvSpPr>
        <p:spPr>
          <a:xfrm rot="16200000">
            <a:off x="-2642276" y="3166782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"/>
          <p:cNvSpPr/>
          <p:nvPr/>
        </p:nvSpPr>
        <p:spPr>
          <a:xfrm rot="5400000">
            <a:off x="5977022" y="3166781"/>
            <a:ext cx="5806000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9"/>
          <p:cNvSpPr/>
          <p:nvPr/>
        </p:nvSpPr>
        <p:spPr>
          <a:xfrm>
            <a:off x="519546" y="6434489"/>
            <a:ext cx="8096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latin typeface="Ubuntu" panose="020B0504030602030204" pitchFamily="34" charset="0"/>
              </a:rPr>
              <a:t>Pomenujte aspoň tri činné európske sopky. Kde sa nachádzajú?</a:t>
            </a:r>
            <a:endParaRPr lang="sk-SK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" y="524207"/>
            <a:ext cx="9144000" cy="607314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9"/>
          <p:cNvSpPr/>
          <p:nvPr/>
        </p:nvSpPr>
        <p:spPr>
          <a:xfrm>
            <a:off x="187038" y="646453"/>
            <a:ext cx="415636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Medzi najznámejšie európske sopky patria napr. </a:t>
            </a:r>
            <a:r>
              <a:rPr lang="sk-SK" sz="15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Etna, Vezuv, Stromboli</a:t>
            </a:r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 (Taliansko) alebo </a:t>
            </a:r>
            <a:r>
              <a:rPr lang="sk-SK" sz="1500" b="1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Hekla</a:t>
            </a:r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 na Islande.</a:t>
            </a:r>
            <a:endParaRPr lang="sk-SK" sz="15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9546" y="6444880"/>
            <a:ext cx="8096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i="1" dirty="0" smtClean="0">
                <a:latin typeface="Ubuntu" panose="020B0504030602030204" pitchFamily="34" charset="0"/>
              </a:rPr>
              <a:t>Na fotografii je výbuch sopky Etna na ostrove Sicília z roku 2011.</a:t>
            </a:r>
            <a:endParaRPr lang="sk-SK" sz="1200" i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Poloha Európy  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81891" y="1886854"/>
            <a:ext cx="81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latin typeface="Ubuntu" panose="020B0504030602030204" pitchFamily="34" charset="0"/>
              </a:rPr>
              <a:t>Ktoré z nasledovných tvrdení o polohe Európy sú pravdivé?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10" name="TextovéPole 12"/>
          <p:cNvSpPr txBox="1"/>
          <p:nvPr/>
        </p:nvSpPr>
        <p:spPr>
          <a:xfrm>
            <a:off x="1039090" y="2778726"/>
            <a:ext cx="7398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Ubuntu" panose="020B0504030602030204" pitchFamily="34" charset="0"/>
              </a:rPr>
              <a:t>Juhom Európy prechádza rovník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Ubuntu" panose="020B0504030602030204" pitchFamily="34" charset="0"/>
              </a:rPr>
              <a:t>Územie Európy sa rozprestiera na západnej aj východnej pologuli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Ubuntu" panose="020B0504030602030204" pitchFamily="34" charset="0"/>
              </a:rPr>
              <a:t>Východnou časťou Európy prechádza nultý poludník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Ubuntu" panose="020B0504030602030204" pitchFamily="34" charset="0"/>
              </a:rPr>
              <a:t>Zo západu obmýva Európu Atlantický oceán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1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1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Povrch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Picture 2" descr="https://upload.wikimedia.org/wikipedia/commons/5/5e/Geiranger_Fjord%2C_Nor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521"/>
            <a:ext cx="9143998" cy="58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1173" y="576055"/>
            <a:ext cx="9089176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dirty="0" smtClean="0">
                <a:latin typeface="Ubuntu" panose="020B0504030602030204" pitchFamily="34" charset="0"/>
              </a:rPr>
              <a:t>Ako sa nazývajú dlhé, úzke, hlboké zálivy vytvorené činnosťou ľadovcov? </a:t>
            </a:r>
          </a:p>
          <a:p>
            <a:pPr algn="ctr">
              <a:lnSpc>
                <a:spcPct val="150000"/>
              </a:lnSpc>
            </a:pPr>
            <a:r>
              <a:rPr lang="sk-SK" sz="1600" dirty="0" smtClean="0">
                <a:latin typeface="Ubuntu" panose="020B0504030602030204" pitchFamily="34" charset="0"/>
              </a:rPr>
              <a:t>Kde v Európe by ste ich mohli navštíviť?</a:t>
            </a:r>
            <a:endParaRPr lang="sk-SK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8" y="0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-13449" y="6333565"/>
            <a:ext cx="9157447" cy="527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2050" name="Picture 2" descr="https://upload.wikimedia.org/wikipedia/commons/c/ca/Lysefjorden_fj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434"/>
            <a:ext cx="9143997" cy="58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34743" y="661892"/>
            <a:ext cx="7674510" cy="7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b="1" dirty="0" smtClean="0">
                <a:latin typeface="Ubuntu" panose="020B0504030602030204" pitchFamily="34" charset="0"/>
              </a:rPr>
              <a:t>Fjordy</a:t>
            </a:r>
            <a:r>
              <a:rPr lang="sk-SK" sz="1600" dirty="0" smtClean="0">
                <a:latin typeface="Ubuntu" panose="020B0504030602030204" pitchFamily="34" charset="0"/>
              </a:rPr>
              <a:t> sú typické pre pobrežie Nórska na západe Škandinávskeho polostrova, kde je ich viac ako tisíc. Viaceré fjordy sa vyskytujú aj na Islande. </a:t>
            </a:r>
            <a:endParaRPr lang="sk-SK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38" y="525999"/>
            <a:ext cx="8366480" cy="5813840"/>
          </a:xfrm>
          <a:prstGeom prst="rect">
            <a:avLst/>
          </a:prstGeom>
        </p:spPr>
      </p:pic>
      <p:sp>
        <p:nvSpPr>
          <p:cNvPr id="15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Podnebie Európy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73" y="740521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14114" y="6410064"/>
            <a:ext cx="8111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Ktorou farbou je na mape zobrazené subtropické, mierne a </a:t>
            </a:r>
            <a:r>
              <a:rPr lang="sk-SK" sz="1500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subarktické</a:t>
            </a:r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 podnebné pásmo? </a:t>
            </a:r>
            <a:endParaRPr lang="sk-SK" sz="15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38" y="525999"/>
            <a:ext cx="8366480" cy="5813840"/>
          </a:xfrm>
          <a:prstGeom prst="rect">
            <a:avLst/>
          </a:prstGeom>
        </p:spPr>
      </p:pic>
      <p:sp>
        <p:nvSpPr>
          <p:cNvPr id="22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4115" y="6483927"/>
            <a:ext cx="337940" cy="238991"/>
          </a:xfrm>
          <a:prstGeom prst="rect">
            <a:avLst/>
          </a:prstGeom>
          <a:solidFill>
            <a:srgbClr val="A5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2001509" y="6483927"/>
            <a:ext cx="337940" cy="238991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4179734" y="6483927"/>
            <a:ext cx="337940" cy="238991"/>
          </a:xfrm>
          <a:prstGeom prst="rect">
            <a:avLst/>
          </a:prstGeom>
          <a:solidFill>
            <a:srgbClr val="C59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6438776" y="6483927"/>
            <a:ext cx="337940" cy="238991"/>
          </a:xfrm>
          <a:prstGeom prst="rect">
            <a:avLst/>
          </a:prstGeom>
          <a:solidFill>
            <a:srgbClr val="00B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élník 9"/>
          <p:cNvSpPr/>
          <p:nvPr/>
        </p:nvSpPr>
        <p:spPr>
          <a:xfrm>
            <a:off x="872837" y="6429018"/>
            <a:ext cx="1298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subtropické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Obdélník 9"/>
          <p:cNvSpPr/>
          <p:nvPr/>
        </p:nvSpPr>
        <p:spPr>
          <a:xfrm>
            <a:off x="2364536" y="6433689"/>
            <a:ext cx="2165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  <a:latin typeface="Ubuntu" panose="020B0504030602030204" pitchFamily="34" charset="0"/>
              </a:rPr>
              <a:t>m</a:t>
            </a:r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ierne (oceánsky typ)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Obdélník 9"/>
          <p:cNvSpPr/>
          <p:nvPr/>
        </p:nvSpPr>
        <p:spPr>
          <a:xfrm>
            <a:off x="4542886" y="6449800"/>
            <a:ext cx="2165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  <a:latin typeface="Ubuntu" panose="020B0504030602030204" pitchFamily="34" charset="0"/>
              </a:rPr>
              <a:t>m</a:t>
            </a:r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ierne (prechodný typ)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Obdélník 9"/>
          <p:cNvSpPr/>
          <p:nvPr/>
        </p:nvSpPr>
        <p:spPr>
          <a:xfrm>
            <a:off x="6818958" y="6449799"/>
            <a:ext cx="16847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  <a:latin typeface="Ubuntu" panose="020B0504030602030204" pitchFamily="34" charset="0"/>
              </a:rPr>
              <a:t>s</a:t>
            </a:r>
            <a:r>
              <a:rPr lang="sk-SK" sz="1200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ubarktické</a:t>
            </a:r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 pásmo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5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65" y="877846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e/e2/Golfstr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5" y="525998"/>
            <a:ext cx="8111618" cy="58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Podnebie Európy 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39" y="2191416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9"/>
          <p:cNvSpPr/>
          <p:nvPr/>
        </p:nvSpPr>
        <p:spPr>
          <a:xfrm>
            <a:off x="527565" y="6251813"/>
            <a:ext cx="8111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Ako sa nazýva morský prúd, ktorý obmýva pobrežie západnej a severnej Európy? </a:t>
            </a:r>
            <a:b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Ako ovplyvňuje klímu nášho svetadielu?</a:t>
            </a:r>
            <a:endParaRPr lang="sk-SK" sz="15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8"/>
          <p:cNvSpPr/>
          <p:nvPr/>
        </p:nvSpPr>
        <p:spPr>
          <a:xfrm>
            <a:off x="-6724" y="6338705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1" y="510844"/>
            <a:ext cx="9167841" cy="5827861"/>
          </a:xfrm>
          <a:prstGeom prst="rect">
            <a:avLst/>
          </a:prstGeom>
        </p:spPr>
      </p:pic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ĺžnik 3"/>
          <p:cNvSpPr/>
          <p:nvPr/>
        </p:nvSpPr>
        <p:spPr>
          <a:xfrm>
            <a:off x="4102272" y="2137722"/>
            <a:ext cx="5343064" cy="223033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284113" y="2306478"/>
            <a:ext cx="48733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300" dirty="0">
                <a:latin typeface="Ubuntu" panose="020B0504030602030204" pitchFamily="34" charset="0"/>
              </a:rPr>
              <a:t>Európska </a:t>
            </a:r>
            <a:r>
              <a:rPr lang="sk-SK" sz="1300" dirty="0" smtClean="0">
                <a:latin typeface="Ubuntu" panose="020B0504030602030204" pitchFamily="34" charset="0"/>
              </a:rPr>
              <a:t>vetva teplého </a:t>
            </a:r>
            <a:r>
              <a:rPr lang="sk-SK" sz="1300" b="1" dirty="0">
                <a:latin typeface="Ubuntu" panose="020B0504030602030204" pitchFamily="34" charset="0"/>
              </a:rPr>
              <a:t>Golfského </a:t>
            </a:r>
            <a:r>
              <a:rPr lang="sk-SK" sz="1300" b="1" dirty="0" smtClean="0">
                <a:latin typeface="Ubuntu" panose="020B0504030602030204" pitchFamily="34" charset="0"/>
              </a:rPr>
              <a:t>prúdu</a:t>
            </a:r>
            <a:r>
              <a:rPr lang="sk-SK" sz="1300" dirty="0">
                <a:latin typeface="Ubuntu" panose="020B0504030602030204" pitchFamily="34" charset="0"/>
              </a:rPr>
              <a:t> </a:t>
            </a:r>
            <a:r>
              <a:rPr lang="sk-SK" sz="1300" dirty="0" smtClean="0">
                <a:latin typeface="Ubuntu" panose="020B0504030602030204" pitchFamily="34" charset="0"/>
              </a:rPr>
              <a:t>- Severoatlantický </a:t>
            </a:r>
            <a:r>
              <a:rPr lang="sk-SK" sz="1300" dirty="0">
                <a:latin typeface="Ubuntu" panose="020B0504030602030204" pitchFamily="34" charset="0"/>
              </a:rPr>
              <a:t>prúd, zmierňuje v západnej Európe (najmä na severe) zimy, ktoré sú tak teplejšie ako na iných miestach </a:t>
            </a:r>
            <a:r>
              <a:rPr lang="sk-SK" sz="1300" dirty="0" smtClean="0">
                <a:latin typeface="Ubuntu" panose="020B0504030602030204" pitchFamily="34" charset="0"/>
              </a:rPr>
              <a:t>Zeme s rovnakou geografickou šírkou. Napríklad </a:t>
            </a:r>
            <a:r>
              <a:rPr lang="sk-SK" sz="1300" dirty="0">
                <a:latin typeface="Ubuntu" panose="020B0504030602030204" pitchFamily="34" charset="0"/>
              </a:rPr>
              <a:t>v januári je rozdiel priemerných teplôt medzi pobrežím Nórska a severnými časťami Kanady približne 30 °C.</a:t>
            </a:r>
          </a:p>
        </p:txBody>
      </p:sp>
      <p:sp>
        <p:nvSpPr>
          <p:cNvPr id="10" name="Obdĺžnik 9"/>
          <p:cNvSpPr/>
          <p:nvPr/>
        </p:nvSpPr>
        <p:spPr>
          <a:xfrm>
            <a:off x="30247" y="5347726"/>
            <a:ext cx="2296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Fotografia nórskeho </a:t>
            </a:r>
          </a:p>
          <a:p>
            <a:pPr>
              <a:lnSpc>
                <a:spcPct val="150000"/>
              </a:lnSpc>
            </a:pPr>
            <a:r>
              <a:rPr lang="sk-SK" sz="12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mesta </a:t>
            </a:r>
            <a:r>
              <a:rPr lang="sk-SK" sz="1200" i="1" dirty="0" err="1">
                <a:solidFill>
                  <a:schemeClr val="bg1"/>
                </a:solidFill>
                <a:latin typeface="Ubuntu" panose="020B0504030602030204" pitchFamily="34" charset="0"/>
              </a:rPr>
              <a:t>Tromsø</a:t>
            </a:r>
            <a:r>
              <a:rPr lang="sk-SK" sz="1200" i="1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  <a:r>
              <a:rPr lang="sk-SK" sz="12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, ktoré leží </a:t>
            </a:r>
          </a:p>
          <a:p>
            <a:pPr>
              <a:lnSpc>
                <a:spcPct val="150000"/>
              </a:lnSpc>
            </a:pPr>
            <a:r>
              <a:rPr lang="sk-SK" sz="12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za severným polárnym kruhom.</a:t>
            </a:r>
            <a:endParaRPr lang="sk-SK" sz="1200" i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499106"/>
            <a:ext cx="8208817" cy="5928569"/>
          </a:xfrm>
          <a:prstGeom prst="rect">
            <a:avLst/>
          </a:prstGeom>
        </p:spPr>
      </p:pic>
      <p:sp>
        <p:nvSpPr>
          <p:cNvPr id="20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élník 6"/>
          <p:cNvSpPr/>
          <p:nvPr/>
        </p:nvSpPr>
        <p:spPr>
          <a:xfrm>
            <a:off x="0" y="6232079"/>
            <a:ext cx="9157449" cy="634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Podnebie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90" y="941424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799679" y="5859724"/>
            <a:ext cx="1508859" cy="372354"/>
          </a:xfrm>
          <a:prstGeom prst="rect">
            <a:avLst/>
          </a:prstGeom>
          <a:solidFill>
            <a:srgbClr val="E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1783080" y="1386840"/>
            <a:ext cx="472440" cy="899160"/>
          </a:xfrm>
          <a:prstGeom prst="rect">
            <a:avLst/>
          </a:prstGeom>
          <a:solidFill>
            <a:srgbClr val="E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1798320" y="2149463"/>
            <a:ext cx="236220" cy="631837"/>
          </a:xfrm>
          <a:prstGeom prst="rect">
            <a:avLst/>
          </a:prstGeom>
          <a:solidFill>
            <a:srgbClr val="E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543496" y="1415415"/>
            <a:ext cx="675703" cy="127634"/>
          </a:xfrm>
          <a:prstGeom prst="rect">
            <a:avLst/>
          </a:prstGeom>
          <a:solidFill>
            <a:srgbClr val="E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678085" y="3742574"/>
            <a:ext cx="1104995" cy="561309"/>
          </a:xfrm>
          <a:prstGeom prst="rect">
            <a:avLst/>
          </a:prstGeom>
          <a:solidFill>
            <a:srgbClr val="E6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élník 9"/>
          <p:cNvSpPr/>
          <p:nvPr/>
        </p:nvSpPr>
        <p:spPr>
          <a:xfrm>
            <a:off x="522914" y="6265887"/>
            <a:ext cx="8111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500" dirty="0" smtClean="0">
                <a:solidFill>
                  <a:schemeClr val="bg1"/>
                </a:solidFill>
                <a:latin typeface="Ubuntu" panose="020B0504030602030204" pitchFamily="34" charset="0"/>
              </a:rPr>
              <a:t>Podľa mapy priemerných ročných zrážok opíšte, ktoré oblasti v Európe sa vyznačujú vysokými a ktoré nízkymi zrážkami. Vysvetlite príčiny týchto rozdielov.</a:t>
            </a:r>
            <a:endParaRPr lang="sk-SK" sz="15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79070" y="1285938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 smtClean="0">
                <a:latin typeface="Ubuntu" panose="020B0504030602030204" pitchFamily="34" charset="0"/>
              </a:rPr>
              <a:t>mm</a:t>
            </a:r>
            <a:endParaRPr lang="sk-SK" sz="105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248" y="525999"/>
            <a:ext cx="8271927" cy="581270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6338705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5008418" y="2265218"/>
            <a:ext cx="4144879" cy="1828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205846" y="2386355"/>
            <a:ext cx="3523284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300" dirty="0" smtClean="0">
                <a:solidFill>
                  <a:schemeClr val="bg1"/>
                </a:solidFill>
                <a:latin typeface="Ubuntu" panose="020B0504030602030204" pitchFamily="34" charset="0"/>
              </a:rPr>
              <a:t>Najvyššie priemerné ročné zrážky v Európe majú oblasti pri Atlantickom oceáne a vyššie položené horské oblasti. Smerom do vnútrozemia množstvo zrážok postupne klesá – prejavuje sa </a:t>
            </a:r>
            <a:r>
              <a:rPr lang="sk-SK" sz="1300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kontinentalita</a:t>
            </a:r>
            <a:r>
              <a:rPr lang="sk-SK" sz="1300" dirty="0" smtClean="0">
                <a:solidFill>
                  <a:schemeClr val="bg1"/>
                </a:solidFill>
                <a:latin typeface="Ubuntu" panose="020B0504030602030204" pitchFamily="34" charset="0"/>
              </a:rPr>
              <a:t> podnebia.</a:t>
            </a:r>
            <a:endParaRPr lang="sk-SK" sz="13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Podnebie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37165" y="828090"/>
            <a:ext cx="8632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Ku klimatickým grafom (kliknutím sa zväčšia) priraďte správne mestá zo zoznamu nižšie.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Ku každému mestu uveďte podnebné pásmo v ktorom sa nachádza. </a:t>
            </a:r>
            <a:endParaRPr lang="sk-SK" sz="1600" dirty="0">
              <a:latin typeface="Ubuntu" panose="020B05040306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Ktoré z miest sa vyznačuje najteplejšou a ktoré najchladnejšou klímou?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Ktoré mesto má najvýraznejšie výkyvy v množstve zrážok v priebehu roka?</a:t>
            </a:r>
            <a:endParaRPr lang="sk-SK" sz="1600" dirty="0">
              <a:latin typeface="Ubuntu" panose="020B0504030602030204" pitchFamily="34" charset="0"/>
            </a:endParaRPr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9"/>
          <p:cNvSpPr/>
          <p:nvPr/>
        </p:nvSpPr>
        <p:spPr>
          <a:xfrm>
            <a:off x="237165" y="5476093"/>
            <a:ext cx="276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Ubuntu" panose="020B0504030602030204" pitchFamily="34" charset="0"/>
              </a:rPr>
              <a:t>Atény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6" name="Obdélník 9"/>
          <p:cNvSpPr/>
          <p:nvPr/>
        </p:nvSpPr>
        <p:spPr>
          <a:xfrm>
            <a:off x="6238836" y="5472913"/>
            <a:ext cx="269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 smtClean="0">
                <a:latin typeface="Ubuntu" panose="020B0504030602030204" pitchFamily="34" charset="0"/>
              </a:rPr>
              <a:t>Murmansk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7" name="Obdélník 9"/>
          <p:cNvSpPr/>
          <p:nvPr/>
        </p:nvSpPr>
        <p:spPr>
          <a:xfrm>
            <a:off x="3242699" y="5474503"/>
            <a:ext cx="274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Ubuntu" panose="020B0504030602030204" pitchFamily="34" charset="0"/>
              </a:rPr>
              <a:t>Praha</a:t>
            </a:r>
            <a:endParaRPr lang="sk-SK" dirty="0">
              <a:latin typeface="Ubuntu" panose="020B0504030602030204" pitchFamily="34" charset="0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3242699" y="3047673"/>
            <a:ext cx="2745731" cy="1936347"/>
            <a:chOff x="225596" y="1347126"/>
            <a:chExt cx="3636892" cy="2653374"/>
          </a:xfrm>
        </p:grpSpPr>
        <p:pic>
          <p:nvPicPr>
            <p:cNvPr id="2" name="Obrázok 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96" y="1347126"/>
              <a:ext cx="3636892" cy="265337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Obdĺžnik 5"/>
            <p:cNvSpPr/>
            <p:nvPr/>
          </p:nvSpPr>
          <p:spPr>
            <a:xfrm>
              <a:off x="509547" y="1372384"/>
              <a:ext cx="1506289" cy="183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227438" y="3047673"/>
            <a:ext cx="2705820" cy="1936346"/>
            <a:chOff x="4117126" y="1515498"/>
            <a:chExt cx="3530583" cy="2482230"/>
          </a:xfrm>
        </p:grpSpPr>
        <p:pic>
          <p:nvPicPr>
            <p:cNvPr id="4" name="Obrázok 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7126" y="1515498"/>
              <a:ext cx="3530583" cy="24822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9" name="Obdĺžnik 18"/>
            <p:cNvSpPr/>
            <p:nvPr/>
          </p:nvSpPr>
          <p:spPr>
            <a:xfrm>
              <a:off x="4376127" y="1540070"/>
              <a:ext cx="1506290" cy="163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47193" y="3047673"/>
            <a:ext cx="2758909" cy="1936347"/>
            <a:chOff x="6819493" y="3041486"/>
            <a:chExt cx="3522611" cy="2518064"/>
          </a:xfrm>
        </p:grpSpPr>
        <p:pic>
          <p:nvPicPr>
            <p:cNvPr id="5" name="Obrázok 4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9493" y="3041486"/>
              <a:ext cx="3522611" cy="25180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0" name="Obdĺžnik 19"/>
            <p:cNvSpPr/>
            <p:nvPr/>
          </p:nvSpPr>
          <p:spPr>
            <a:xfrm>
              <a:off x="7103161" y="3071308"/>
              <a:ext cx="1427775" cy="170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6" name="Obdélník 9"/>
          <p:cNvSpPr/>
          <p:nvPr/>
        </p:nvSpPr>
        <p:spPr>
          <a:xfrm>
            <a:off x="237165" y="2669699"/>
            <a:ext cx="2768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200" dirty="0" smtClean="0">
                <a:latin typeface="Ubuntu" panose="020B0504030602030204" pitchFamily="34" charset="0"/>
              </a:rPr>
              <a:t>graf č. 1</a:t>
            </a:r>
            <a:endParaRPr lang="sk-SK" sz="1200" dirty="0">
              <a:latin typeface="Ubuntu" panose="020B0504030602030204" pitchFamily="34" charset="0"/>
            </a:endParaRPr>
          </a:p>
        </p:txBody>
      </p:sp>
      <p:sp>
        <p:nvSpPr>
          <p:cNvPr id="27" name="Obdélník 9"/>
          <p:cNvSpPr/>
          <p:nvPr/>
        </p:nvSpPr>
        <p:spPr>
          <a:xfrm>
            <a:off x="3232492" y="2682399"/>
            <a:ext cx="2768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200" dirty="0" smtClean="0">
                <a:latin typeface="Ubuntu" panose="020B0504030602030204" pitchFamily="34" charset="0"/>
              </a:rPr>
              <a:t>graf č. 2</a:t>
            </a:r>
            <a:endParaRPr lang="sk-SK" sz="1200" dirty="0">
              <a:latin typeface="Ubuntu" panose="020B0504030602030204" pitchFamily="34" charset="0"/>
            </a:endParaRPr>
          </a:p>
        </p:txBody>
      </p:sp>
      <p:sp>
        <p:nvSpPr>
          <p:cNvPr id="28" name="Obdélník 9"/>
          <p:cNvSpPr/>
          <p:nvPr/>
        </p:nvSpPr>
        <p:spPr>
          <a:xfrm>
            <a:off x="6227438" y="2665840"/>
            <a:ext cx="2705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200" dirty="0" smtClean="0">
                <a:latin typeface="Ubuntu" panose="020B0504030602030204" pitchFamily="34" charset="0"/>
              </a:rPr>
              <a:t>graf č. 3</a:t>
            </a:r>
            <a:endParaRPr lang="sk-SK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3724694" y="-568780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Ubuntu" panose="020B0504030602030204" pitchFamily="34" charset="0"/>
              </a:rPr>
              <a:t>Sem vložte odpoveď pre svoju 400 bodovú otázku pre kategórii 3. , prípadne obrázok k nej.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9"/>
          <p:cNvSpPr/>
          <p:nvPr/>
        </p:nvSpPr>
        <p:spPr>
          <a:xfrm>
            <a:off x="3234702" y="3759390"/>
            <a:ext cx="276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Ubuntu" panose="020B0504030602030204" pitchFamily="34" charset="0"/>
              </a:rPr>
              <a:t>Atény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7" name="Obdélník 9"/>
          <p:cNvSpPr/>
          <p:nvPr/>
        </p:nvSpPr>
        <p:spPr>
          <a:xfrm>
            <a:off x="6214738" y="3759390"/>
            <a:ext cx="269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 smtClean="0">
                <a:latin typeface="Ubuntu" panose="020B0504030602030204" pitchFamily="34" charset="0"/>
              </a:rPr>
              <a:t>Murmansk</a:t>
            </a:r>
            <a:endParaRPr lang="sk-SK" dirty="0">
              <a:latin typeface="Ubuntu" panose="020B0504030602030204" pitchFamily="34" charset="0"/>
            </a:endParaRPr>
          </a:p>
        </p:txBody>
      </p:sp>
      <p:sp>
        <p:nvSpPr>
          <p:cNvPr id="18" name="Obdélník 9"/>
          <p:cNvSpPr/>
          <p:nvPr/>
        </p:nvSpPr>
        <p:spPr>
          <a:xfrm>
            <a:off x="214729" y="3762353"/>
            <a:ext cx="274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latin typeface="Ubuntu" panose="020B0504030602030204" pitchFamily="34" charset="0"/>
              </a:rPr>
              <a:t>Praha</a:t>
            </a:r>
            <a:endParaRPr lang="sk-SK" dirty="0">
              <a:latin typeface="Ubuntu" panose="020B0504030602030204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3242699" y="1803073"/>
            <a:ext cx="2745731" cy="1936347"/>
            <a:chOff x="225596" y="1347126"/>
            <a:chExt cx="3636892" cy="2653374"/>
          </a:xfrm>
        </p:grpSpPr>
        <p:pic>
          <p:nvPicPr>
            <p:cNvPr id="20" name="Obrázok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96" y="1347126"/>
              <a:ext cx="3636892" cy="265337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1" name="Obdĺžnik 20"/>
            <p:cNvSpPr/>
            <p:nvPr/>
          </p:nvSpPr>
          <p:spPr>
            <a:xfrm>
              <a:off x="509547" y="1372384"/>
              <a:ext cx="1506289" cy="183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27438" y="1803073"/>
            <a:ext cx="2705820" cy="1936346"/>
            <a:chOff x="4117126" y="1515498"/>
            <a:chExt cx="3530583" cy="2482230"/>
          </a:xfrm>
        </p:grpSpPr>
        <p:pic>
          <p:nvPicPr>
            <p:cNvPr id="23" name="Obrázok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7126" y="1515498"/>
              <a:ext cx="3530583" cy="24822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4" name="Obdĺžnik 23"/>
            <p:cNvSpPr/>
            <p:nvPr/>
          </p:nvSpPr>
          <p:spPr>
            <a:xfrm>
              <a:off x="4376127" y="1540070"/>
              <a:ext cx="1506290" cy="163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47193" y="1803073"/>
            <a:ext cx="2758909" cy="1936347"/>
            <a:chOff x="6819493" y="3041486"/>
            <a:chExt cx="3522611" cy="2518064"/>
          </a:xfrm>
        </p:grpSpPr>
        <p:pic>
          <p:nvPicPr>
            <p:cNvPr id="26" name="Obrázok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493" y="3041486"/>
              <a:ext cx="3522611" cy="251806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7" name="Obdĺžnik 26"/>
            <p:cNvSpPr/>
            <p:nvPr/>
          </p:nvSpPr>
          <p:spPr>
            <a:xfrm>
              <a:off x="7103161" y="3071308"/>
              <a:ext cx="1427775" cy="170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8" name="Obdélník 9"/>
          <p:cNvSpPr/>
          <p:nvPr/>
        </p:nvSpPr>
        <p:spPr>
          <a:xfrm>
            <a:off x="3232492" y="1348899"/>
            <a:ext cx="2768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graf č. 2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29" name="Obdélník 9"/>
          <p:cNvSpPr/>
          <p:nvPr/>
        </p:nvSpPr>
        <p:spPr>
          <a:xfrm>
            <a:off x="237165" y="1336199"/>
            <a:ext cx="27689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graf č. 1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30" name="Obdélník 9"/>
          <p:cNvSpPr/>
          <p:nvPr/>
        </p:nvSpPr>
        <p:spPr>
          <a:xfrm>
            <a:off x="6227438" y="1332340"/>
            <a:ext cx="27058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graf č. 3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31" name="Obdélník 9"/>
          <p:cNvSpPr/>
          <p:nvPr/>
        </p:nvSpPr>
        <p:spPr>
          <a:xfrm>
            <a:off x="214729" y="4257653"/>
            <a:ext cx="274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m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Ubuntu" panose="020B0504030602030204" pitchFamily="34" charset="0"/>
              </a:rPr>
              <a:t>ierne podnebné pásmo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2" name="Obdélník 9"/>
          <p:cNvSpPr/>
          <p:nvPr/>
        </p:nvSpPr>
        <p:spPr>
          <a:xfrm>
            <a:off x="3234702" y="4270773"/>
            <a:ext cx="274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Ubuntu" panose="020B0504030602030204" pitchFamily="34" charset="0"/>
              </a:rPr>
              <a:t>subtropické podnebné pásmo</a:t>
            </a:r>
            <a:endParaRPr lang="sk-SK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33" name="Obdélník 9"/>
          <p:cNvSpPr/>
          <p:nvPr/>
        </p:nvSpPr>
        <p:spPr>
          <a:xfrm>
            <a:off x="6214738" y="4272399"/>
            <a:ext cx="274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Ubuntu" panose="020B0504030602030204" pitchFamily="34" charset="0"/>
              </a:rPr>
              <a:t>s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Ubuntu" panose="020B0504030602030204" pitchFamily="34" charset="0"/>
              </a:rPr>
              <a:t>ubarktické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Ubuntu" panose="020B0504030602030204" pitchFamily="34" charset="0"/>
              </a:rPr>
              <a:t> podnebné pásmo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ovéPole 12"/>
          <p:cNvSpPr txBox="1"/>
          <p:nvPr/>
        </p:nvSpPr>
        <p:spPr>
          <a:xfrm>
            <a:off x="934265" y="938656"/>
            <a:ext cx="727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Ubuntu" panose="020B0504030602030204" pitchFamily="34" charset="0"/>
              </a:rPr>
              <a:t>Územie Európy sa rozprestiera na západnej aj východnej pologuli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latin typeface="Ubuntu" panose="020B0504030602030204" pitchFamily="34" charset="0"/>
              </a:rPr>
              <a:t>Zo západu obmýva Európu Atlantický oceán</a:t>
            </a:r>
            <a:endParaRPr lang="sk-SK" dirty="0">
              <a:latin typeface="Ubuntu" panose="020B0504030602030204" pitchFamily="34" charset="0"/>
            </a:endParaRPr>
          </a:p>
        </p:txBody>
      </p:sp>
      <p:pic>
        <p:nvPicPr>
          <p:cNvPr id="2050" name="Picture 2" descr="http://www.portcities.org.uk/london/upload/img_400/Greenwich_meridian_2004051212383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1" y="2204237"/>
            <a:ext cx="3754628" cy="37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2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 rot="21002679">
            <a:off x="1983923" y="3749859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tx2"/>
                </a:solidFill>
                <a:latin typeface="Ubuntu" panose="020B0504030602030204" pitchFamily="34" charset="0"/>
              </a:rPr>
              <a:t>Atlantický </a:t>
            </a:r>
          </a:p>
          <a:p>
            <a:pPr algn="ctr"/>
            <a:r>
              <a:rPr lang="sk-SK" sz="1400" b="1" dirty="0" smtClean="0">
                <a:solidFill>
                  <a:schemeClr val="tx2"/>
                </a:solidFill>
                <a:latin typeface="Ubuntu" panose="020B0504030602030204" pitchFamily="34" charset="0"/>
              </a:rPr>
              <a:t>oceán</a:t>
            </a:r>
            <a:endParaRPr lang="sk-SK" sz="14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 rot="21002679">
            <a:off x="2653752" y="267559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b="1" dirty="0">
                <a:solidFill>
                  <a:srgbClr val="FF0000"/>
                </a:solidFill>
                <a:latin typeface="Ubuntu" panose="020B0504030602030204" pitchFamily="34" charset="0"/>
              </a:rPr>
              <a:t>n</a:t>
            </a:r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ultý </a:t>
            </a:r>
          </a:p>
          <a:p>
            <a:pPr algn="ctr"/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poludník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Graf č.1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7" name="Picture 2" descr="http://pixabay.com/static/uploads/photo/2013/07/13/10/24/glossy-157164_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148893" y="1070292"/>
            <a:ext cx="6610807" cy="5040310"/>
            <a:chOff x="6819493" y="3041486"/>
            <a:chExt cx="3522611" cy="2518064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9493" y="3041486"/>
              <a:ext cx="3522611" cy="251806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Obdĺžnik 9"/>
            <p:cNvSpPr/>
            <p:nvPr/>
          </p:nvSpPr>
          <p:spPr>
            <a:xfrm>
              <a:off x="7103161" y="3071308"/>
              <a:ext cx="1427775" cy="170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6558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Graf č.2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7" name="Picture 2" descr="http://pixabay.com/static/uploads/photo/2013/07/13/10/24/glossy-157164_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22" y="5902799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456623" y="864621"/>
            <a:ext cx="6348715" cy="5089254"/>
            <a:chOff x="225596" y="1347126"/>
            <a:chExt cx="3636892" cy="2653374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96" y="1347126"/>
              <a:ext cx="3636892" cy="265337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Obdĺžnik 9"/>
            <p:cNvSpPr/>
            <p:nvPr/>
          </p:nvSpPr>
          <p:spPr>
            <a:xfrm>
              <a:off x="509547" y="1372384"/>
              <a:ext cx="1506289" cy="183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8733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Graf č.3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7" name="Picture 2" descr="http://pixabay.com/static/uploads/photo/2013/07/13/10/24/glossy-157164_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513520" y="886214"/>
            <a:ext cx="6296980" cy="5157069"/>
            <a:chOff x="4117126" y="1515498"/>
            <a:chExt cx="3530583" cy="2482230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7126" y="1515498"/>
              <a:ext cx="3530583" cy="248223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Obdĺžnik 9"/>
            <p:cNvSpPr/>
            <p:nvPr/>
          </p:nvSpPr>
          <p:spPr>
            <a:xfrm>
              <a:off x="4376127" y="1540070"/>
              <a:ext cx="1506290" cy="163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830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Podnebie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1266" name="Picture 2" descr="File:Westminster Bridge &amp; Palace, Routemaster last day, 9 December 200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4" y="499105"/>
            <a:ext cx="8111617" cy="57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34280" y="611171"/>
            <a:ext cx="767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dirty="0" smtClean="0">
                <a:latin typeface="Ubuntu" panose="020B0504030602030204" pitchFamily="34" charset="0"/>
              </a:rPr>
              <a:t>Prečo majú oblasti Európy pri Atlantickom oceáne, v porovnaní so Slovenskom odlišný ráz podnebia, napriek tomu, že ležia v podobných geografických šírkach?</a:t>
            </a:r>
            <a:endParaRPr lang="sk-SK" sz="1600" dirty="0">
              <a:latin typeface="Ubuntu" panose="020B0504030602030204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09457" y="6212925"/>
            <a:ext cx="2130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Pre Londýn sú typické hmly.</a:t>
            </a:r>
            <a:endParaRPr lang="sk-SK" sz="1200" i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/>
          <p:cNvSpPr/>
          <p:nvPr/>
        </p:nvSpPr>
        <p:spPr>
          <a:xfrm>
            <a:off x="-13449" y="-1566"/>
            <a:ext cx="915744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6"/>
          <p:cNvSpPr/>
          <p:nvPr/>
        </p:nvSpPr>
        <p:spPr>
          <a:xfrm>
            <a:off x="0" y="6241421"/>
            <a:ext cx="9157449" cy="624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2"/>
          <p:cNvSpPr/>
          <p:nvPr/>
        </p:nvSpPr>
        <p:spPr>
          <a:xfrm rot="5400000">
            <a:off x="-2657817" y="3166773"/>
            <a:ext cx="5816299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élník 2"/>
          <p:cNvSpPr/>
          <p:nvPr/>
        </p:nvSpPr>
        <p:spPr>
          <a:xfrm rot="5400000">
            <a:off x="5977772" y="3170366"/>
            <a:ext cx="5823485" cy="527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" y="522405"/>
            <a:ext cx="8111616" cy="5719015"/>
          </a:xfrm>
          <a:prstGeom prst="rect">
            <a:avLst/>
          </a:prstGeom>
        </p:spPr>
      </p:pic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9"/>
          <p:cNvSpPr/>
          <p:nvPr/>
        </p:nvSpPr>
        <p:spPr>
          <a:xfrm>
            <a:off x="504817" y="598471"/>
            <a:ext cx="8120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dirty="0" smtClean="0">
                <a:latin typeface="Ubuntu" panose="020B0504030602030204" pitchFamily="34" charset="0"/>
              </a:rPr>
              <a:t>Podnebie západnej Európy je ovplyvnené Atlantickým oceánom, ktorý prináša vlhký vzduch a zrážky. Oceán otepľuje vzduch počas zimy a ochladzuje v lete. Preto tu bývajú len mierne zimy so zriedkavými mrazmi a chladnejšie letá ako v strednej Európe.</a:t>
            </a:r>
            <a:endParaRPr lang="sk-SK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Vodstvo Európy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8152" y="2330171"/>
            <a:ext cx="7981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Územie, z ktorého rieka odvádza vodu.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Hranica medzi dvomi povodiami alebo </a:t>
            </a:r>
            <a:r>
              <a:rPr lang="sk-SK" sz="1600" dirty="0" err="1" smtClean="0">
                <a:latin typeface="Ubuntu" panose="020B0504030602030204" pitchFamily="34" charset="0"/>
              </a:rPr>
              <a:t>úmoriami</a:t>
            </a:r>
            <a:r>
              <a:rPr lang="sk-SK" sz="1600" dirty="0" smtClean="0">
                <a:latin typeface="Ubuntu" panose="020B0504030602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Územie, z ktorého rieky odvádzajú vodu do jedného mora (oceána)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Množstvo vody za určitý čas, ktoré pretečie riekou v mieste merania. Najčastejšie sa udáva v m</a:t>
            </a:r>
            <a:r>
              <a:rPr lang="sk-SK" sz="1600" baseline="30000" dirty="0" smtClean="0">
                <a:latin typeface="Ubuntu" panose="020B0504030602030204" pitchFamily="34" charset="0"/>
              </a:rPr>
              <a:t>3</a:t>
            </a:r>
            <a:r>
              <a:rPr lang="sk-SK" sz="1600" dirty="0" smtClean="0">
                <a:latin typeface="Ubuntu" panose="020B0504030602030204" pitchFamily="34" charset="0"/>
              </a:rPr>
              <a:t>/s</a:t>
            </a:r>
            <a:endParaRPr lang="sk-SK" sz="1600" dirty="0"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9"/>
          <p:cNvSpPr/>
          <p:nvPr/>
        </p:nvSpPr>
        <p:spPr>
          <a:xfrm>
            <a:off x="880253" y="4880797"/>
            <a:ext cx="6930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b="1" dirty="0" smtClean="0">
                <a:latin typeface="Ubuntu" panose="020B0504030602030204" pitchFamily="34" charset="0"/>
              </a:rPr>
              <a:t>PRIETOK	ÚMORIE	</a:t>
            </a:r>
            <a:r>
              <a:rPr lang="sk-SK" b="1" dirty="0">
                <a:latin typeface="Ubuntu" panose="020B0504030602030204" pitchFamily="34" charset="0"/>
              </a:rPr>
              <a:t>	</a:t>
            </a:r>
            <a:r>
              <a:rPr lang="sk-SK" b="1" dirty="0" smtClean="0">
                <a:latin typeface="Ubuntu" panose="020B0504030602030204" pitchFamily="34" charset="0"/>
              </a:rPr>
              <a:t>POVODIE	ÚMORIE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13" name="Obdélník 9"/>
          <p:cNvSpPr/>
          <p:nvPr/>
        </p:nvSpPr>
        <p:spPr>
          <a:xfrm>
            <a:off x="880253" y="1350488"/>
            <a:ext cx="7184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600" b="1" dirty="0" smtClean="0">
                <a:latin typeface="Ubuntu" panose="020B0504030602030204" pitchFamily="34" charset="0"/>
              </a:rPr>
              <a:t>Priraďte pojmy k ich správnym definíciám.</a:t>
            </a:r>
            <a:endParaRPr lang="sk-SK" sz="1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9"/>
          <p:cNvSpPr/>
          <p:nvPr/>
        </p:nvSpPr>
        <p:spPr>
          <a:xfrm>
            <a:off x="588152" y="2330965"/>
            <a:ext cx="83455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Územie, z ktorého rieka odvádza vodu - </a:t>
            </a:r>
            <a:r>
              <a:rPr lang="sk-SK" b="1" dirty="0" smtClean="0">
                <a:latin typeface="Ubuntu" panose="020B0504030602030204" pitchFamily="34" charset="0"/>
              </a:rPr>
              <a:t>POVODIE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Hranica medzi dvomi povodiami alebo </a:t>
            </a:r>
            <a:r>
              <a:rPr lang="sk-SK" sz="1600" dirty="0" err="1" smtClean="0">
                <a:latin typeface="Ubuntu" panose="020B0504030602030204" pitchFamily="34" charset="0"/>
              </a:rPr>
              <a:t>úmoriami</a:t>
            </a:r>
            <a:r>
              <a:rPr lang="sk-SK" sz="1600" dirty="0">
                <a:latin typeface="Ubuntu" panose="020B0504030602030204" pitchFamily="34" charset="0"/>
              </a:rPr>
              <a:t> </a:t>
            </a:r>
            <a:r>
              <a:rPr lang="sk-SK" sz="1600" dirty="0" smtClean="0">
                <a:latin typeface="Ubuntu" panose="020B0504030602030204" pitchFamily="34" charset="0"/>
              </a:rPr>
              <a:t>- </a:t>
            </a:r>
            <a:r>
              <a:rPr lang="sk-SK" b="1" dirty="0" smtClean="0">
                <a:latin typeface="Ubuntu" panose="020B0504030602030204" pitchFamily="34" charset="0"/>
              </a:rPr>
              <a:t>ROZVODIE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Územie, z ktorého rieky odvádzajú vodu do jedného mora (oceána) - </a:t>
            </a:r>
            <a:r>
              <a:rPr lang="sk-SK" b="1" dirty="0" smtClean="0">
                <a:latin typeface="Ubuntu" panose="020B0504030602030204" pitchFamily="34" charset="0"/>
              </a:rPr>
              <a:t>ÚMORIE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Ubuntu" panose="020B0504030602030204" pitchFamily="34" charset="0"/>
              </a:rPr>
              <a:t>Množstvo vody za určitý čas, ktoré pretečie riekou v mieste merania. Najčastejšie </a:t>
            </a:r>
            <a:br>
              <a:rPr lang="sk-SK" sz="1600" dirty="0" smtClean="0">
                <a:latin typeface="Ubuntu" panose="020B0504030602030204" pitchFamily="34" charset="0"/>
              </a:rPr>
            </a:br>
            <a:r>
              <a:rPr lang="sk-SK" sz="1600" dirty="0" smtClean="0">
                <a:latin typeface="Ubuntu" panose="020B0504030602030204" pitchFamily="34" charset="0"/>
              </a:rPr>
              <a:t>sa udáva v m</a:t>
            </a:r>
            <a:r>
              <a:rPr lang="sk-SK" sz="1600" baseline="30000" dirty="0" smtClean="0">
                <a:latin typeface="Ubuntu" panose="020B0504030602030204" pitchFamily="34" charset="0"/>
              </a:rPr>
              <a:t>3</a:t>
            </a:r>
            <a:r>
              <a:rPr lang="sk-SK" sz="1600" dirty="0" smtClean="0">
                <a:latin typeface="Ubuntu" panose="020B0504030602030204" pitchFamily="34" charset="0"/>
              </a:rPr>
              <a:t>/s - </a:t>
            </a:r>
            <a:r>
              <a:rPr lang="sk-SK" b="1" dirty="0" smtClean="0">
                <a:latin typeface="Ubuntu" panose="020B0504030602030204" pitchFamily="34" charset="0"/>
              </a:rPr>
              <a:t>PRIETOK</a:t>
            </a:r>
            <a:endParaRPr lang="sk-SK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urope : free map, free blank map, free outline map, free base map : coasts, hydr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5" y="-381000"/>
            <a:ext cx="8232230" cy="6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Vodstvo </a:t>
            </a:r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Európy  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"/>
          <p:cNvSpPr/>
          <p:nvPr/>
        </p:nvSpPr>
        <p:spPr>
          <a:xfrm rot="5400000">
            <a:off x="-2750448" y="3183884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"/>
          <p:cNvSpPr/>
          <p:nvPr/>
        </p:nvSpPr>
        <p:spPr>
          <a:xfrm rot="5400000">
            <a:off x="5868320" y="3228602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6"/>
          <p:cNvSpPr txBox="1"/>
          <p:nvPr/>
        </p:nvSpPr>
        <p:spPr>
          <a:xfrm>
            <a:off x="4489651" y="3701533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1.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7621167" y="2378043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2.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3260926" y="3145619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3.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7" name="Obdélník 1"/>
          <p:cNvSpPr/>
          <p:nvPr/>
        </p:nvSpPr>
        <p:spPr>
          <a:xfrm>
            <a:off x="-4305" y="6401512"/>
            <a:ext cx="9093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Pomenujte na mape vyznačené európske rieky.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3486539" y="4125930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4.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urope : free map, free blank map, free outline map, free base map : coasts, hydr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5" y="-381000"/>
            <a:ext cx="8232230" cy="6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1"/>
          <p:cNvSpPr/>
          <p:nvPr/>
        </p:nvSpPr>
        <p:spPr>
          <a:xfrm rot="5400000">
            <a:off x="-2750448" y="3183884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1"/>
          <p:cNvSpPr/>
          <p:nvPr/>
        </p:nvSpPr>
        <p:spPr>
          <a:xfrm rot="5400000">
            <a:off x="5868320" y="3228602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6"/>
          <p:cNvSpPr txBox="1"/>
          <p:nvPr/>
        </p:nvSpPr>
        <p:spPr>
          <a:xfrm rot="1076498">
            <a:off x="4623882" y="4254538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Dunaj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 rot="1481819">
            <a:off x="7766210" y="3167096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Volga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 rot="4276494">
            <a:off x="3176909" y="3141315"/>
            <a:ext cx="53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Rýn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3286412" y="4137456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Pád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9" y="2431839"/>
            <a:ext cx="9164173" cy="390686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Vodstvo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58057" y="998516"/>
            <a:ext cx="7674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latin typeface="Ubuntu" panose="020B0504030602030204" pitchFamily="34" charset="0"/>
              </a:rPr>
              <a:t>K riekam priraďte polostrov alebo ostrov, cez ktorý pretekajú.</a:t>
            </a:r>
            <a:endParaRPr lang="sk-SK" sz="1600" dirty="0"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9"/>
          <p:cNvSpPr/>
          <p:nvPr/>
        </p:nvSpPr>
        <p:spPr>
          <a:xfrm>
            <a:off x="858057" y="1710415"/>
            <a:ext cx="7674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smtClean="0">
                <a:latin typeface="Ubuntu" panose="020B0504030602030204" pitchFamily="34" charset="0"/>
              </a:rPr>
              <a:t>TAJO,  TEMŽA,  PÁD,  EBRO</a:t>
            </a:r>
            <a:endParaRPr lang="sk-SK" sz="1600" b="1" dirty="0">
              <a:latin typeface="Ubuntu" panose="020B050403060203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8661" y="6402259"/>
            <a:ext cx="340938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1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Na fotografii </a:t>
            </a:r>
            <a:r>
              <a:rPr lang="sk-SK" sz="1100" i="1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preketá</a:t>
            </a:r>
            <a:r>
              <a:rPr lang="sk-SK" sz="11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rieka </a:t>
            </a:r>
            <a:r>
              <a:rPr lang="sk-SK" sz="1100" i="1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Tajo</a:t>
            </a:r>
            <a:r>
              <a:rPr lang="sk-SK" sz="11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mestom </a:t>
            </a:r>
            <a:r>
              <a:rPr lang="sk-SK" sz="1100" i="1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Toledo</a:t>
            </a:r>
            <a:endParaRPr lang="sk-SK" sz="1100" i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Poloha Európy  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3074" name="Picture 2" descr="https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524435"/>
            <a:ext cx="8101003" cy="5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4305" y="6401512"/>
            <a:ext cx="9093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Pomenujte na mape vyznačené moria a oceány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ovéPole 6"/>
          <p:cNvSpPr txBox="1"/>
          <p:nvPr/>
        </p:nvSpPr>
        <p:spPr>
          <a:xfrm>
            <a:off x="4102898" y="5780235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1.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ovéPole 6"/>
          <p:cNvSpPr txBox="1"/>
          <p:nvPr/>
        </p:nvSpPr>
        <p:spPr>
          <a:xfrm>
            <a:off x="5897061" y="4571426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2.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7826006" y="4232872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3.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3467127" y="591094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7.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2770735" y="2639647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5.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4111605" y="2808924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6.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>
            <a:off x="3731852" y="4740703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4.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>
            <a:off x="706711" y="2209732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8.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8/81/Torino_-_vista_ponte_Isabella_-_Castello_del_Valentino_e_Mole_Antonelliana.jpg/1024px-Torino_-_vista_ponte_Isabella_-_Castello_del_Valentino_e_Mole_Antonelli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" y="6335128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9"/>
          <p:cNvSpPr/>
          <p:nvPr/>
        </p:nvSpPr>
        <p:spPr>
          <a:xfrm>
            <a:off x="3019425" y="716503"/>
            <a:ext cx="5581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k-SK" b="1" dirty="0" smtClean="0">
                <a:latin typeface="Ubuntu" panose="020B0504030602030204" pitchFamily="34" charset="0"/>
              </a:rPr>
              <a:t>TAJO, EBRO  -  Pyrenejský polostrov   </a:t>
            </a:r>
          </a:p>
          <a:p>
            <a:pPr>
              <a:lnSpc>
                <a:spcPct val="200000"/>
              </a:lnSpc>
            </a:pPr>
            <a:r>
              <a:rPr lang="sk-SK" b="1" dirty="0" smtClean="0">
                <a:latin typeface="Ubuntu" panose="020B0504030602030204" pitchFamily="34" charset="0"/>
              </a:rPr>
              <a:t>TEMŽA  - Veľká Británia</a:t>
            </a:r>
          </a:p>
          <a:p>
            <a:pPr>
              <a:lnSpc>
                <a:spcPct val="200000"/>
              </a:lnSpc>
            </a:pPr>
            <a:r>
              <a:rPr lang="sk-SK" b="1" dirty="0" smtClean="0">
                <a:latin typeface="Ubuntu" panose="020B0504030602030204" pitchFamily="34" charset="0"/>
              </a:rPr>
              <a:t>PÁD  - Apeninský polostrov</a:t>
            </a:r>
          </a:p>
        </p:txBody>
      </p:sp>
      <p:sp>
        <p:nvSpPr>
          <p:cNvPr id="9" name="Obdĺžnik 8"/>
          <p:cNvSpPr/>
          <p:nvPr/>
        </p:nvSpPr>
        <p:spPr>
          <a:xfrm>
            <a:off x="38661" y="6402259"/>
            <a:ext cx="3409389" cy="311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100" i="1" dirty="0" smtClean="0">
                <a:solidFill>
                  <a:schemeClr val="bg1"/>
                </a:solidFill>
                <a:latin typeface="Ubuntu" panose="020B0504030602030204" pitchFamily="34" charset="0"/>
              </a:rPr>
              <a:t>Rieka Pád v talianskom meste Turín</a:t>
            </a:r>
            <a:endParaRPr lang="sk-SK" sz="1100" i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urope : free map, free blank map, free outline map, free base map : coasts, hydr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5" y="-381000"/>
            <a:ext cx="8232230" cy="6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Vodstvo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"/>
          <p:cNvSpPr/>
          <p:nvPr/>
        </p:nvSpPr>
        <p:spPr>
          <a:xfrm rot="5400000">
            <a:off x="-2750448" y="3183884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"/>
          <p:cNvSpPr/>
          <p:nvPr/>
        </p:nvSpPr>
        <p:spPr>
          <a:xfrm rot="5400000">
            <a:off x="5868320" y="3228602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TextovéPole 6"/>
          <p:cNvSpPr txBox="1"/>
          <p:nvPr/>
        </p:nvSpPr>
        <p:spPr>
          <a:xfrm>
            <a:off x="2263857" y="3469256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3.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2336594" y="2715213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1.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3981242" y="3069876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2.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4709170" y="2817854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4.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6397822" y="3310067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5.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>
            <a:off x="5872617" y="3705169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6.</a:t>
            </a:r>
            <a:endParaRPr lang="sk-SK" sz="16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20" name="Obdélník 1"/>
          <p:cNvSpPr/>
          <p:nvPr/>
        </p:nvSpPr>
        <p:spPr>
          <a:xfrm>
            <a:off x="-4305" y="6401512"/>
            <a:ext cx="9093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Pomenujte na mape aspoň päť z vyznačených európskych riek.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urope : free map, free blank map, free outline map, free base map : coasts, hydr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5" y="-381000"/>
            <a:ext cx="8232230" cy="67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1"/>
          <p:cNvSpPr/>
          <p:nvPr/>
        </p:nvSpPr>
        <p:spPr>
          <a:xfrm rot="5400000">
            <a:off x="-2750448" y="3183884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1"/>
          <p:cNvSpPr/>
          <p:nvPr/>
        </p:nvSpPr>
        <p:spPr>
          <a:xfrm rot="5400000">
            <a:off x="5868320" y="3228602"/>
            <a:ext cx="6023768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6"/>
          <p:cNvSpPr txBox="1"/>
          <p:nvPr/>
        </p:nvSpPr>
        <p:spPr>
          <a:xfrm rot="1022670">
            <a:off x="2184976" y="2730397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Temža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2209277" y="3490038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>
                <a:solidFill>
                  <a:srgbClr val="FF0000"/>
                </a:solidFill>
                <a:latin typeface="Ubuntu" panose="020B0504030602030204" pitchFamily="34" charset="0"/>
              </a:rPr>
              <a:t>Loira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 rot="1611333">
            <a:off x="5539668" y="3637520"/>
            <a:ext cx="781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 smtClean="0">
                <a:solidFill>
                  <a:srgbClr val="FF0000"/>
                </a:solidFill>
                <a:latin typeface="Ubuntu" panose="020B0504030602030204" pitchFamily="34" charset="0"/>
              </a:rPr>
              <a:t>Dnester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 rot="1611333">
            <a:off x="6044564" y="3306820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Dneper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 rot="1611333">
            <a:off x="4693110" y="2987215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Visla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 rot="3153624">
            <a:off x="3882579" y="3246732"/>
            <a:ext cx="74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FF0000"/>
                </a:solidFill>
                <a:latin typeface="Ubuntu" panose="020B0504030602030204" pitchFamily="34" charset="0"/>
              </a:rPr>
              <a:t>Labe</a:t>
            </a:r>
            <a:endParaRPr lang="sk-SK" sz="12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9" y="319455"/>
            <a:ext cx="4998887" cy="653854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Vodstvo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37880" y="1901803"/>
            <a:ext cx="37242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Na satelitnej snímke sú viditeľné dve najväčšie jazerá Európy. Ako sa volajú </a:t>
            </a:r>
            <a:br>
              <a:rPr lang="sk-SK" sz="1400" dirty="0" smtClean="0">
                <a:latin typeface="Ubuntu" panose="020B0504030602030204" pitchFamily="34" charset="0"/>
              </a:rPr>
            </a:br>
            <a:r>
              <a:rPr lang="sk-SK" sz="1400" dirty="0" smtClean="0">
                <a:latin typeface="Ubuntu" panose="020B0504030602030204" pitchFamily="34" charset="0"/>
              </a:rPr>
              <a:t>a v ktorej oblasti Európy sa nachádzajú? 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Prečo je práve táto oblasť známa výskytom veľkého množstva jazier? 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Ktoré dve rozľahlé, plytké jazerá sa nachádzajú na nížinách južne od Slovenska?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9" y="319455"/>
            <a:ext cx="4998887" cy="653854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0" y="6338705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-13449" y="0"/>
            <a:ext cx="9157449" cy="5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6"/>
          <p:cNvSpPr txBox="1"/>
          <p:nvPr/>
        </p:nvSpPr>
        <p:spPr>
          <a:xfrm rot="1188877">
            <a:off x="3160760" y="4394210"/>
            <a:ext cx="88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 smtClean="0">
                <a:solidFill>
                  <a:schemeClr val="bg1"/>
                </a:solidFill>
                <a:latin typeface="Ubuntu" panose="020B0504030602030204" pitchFamily="34" charset="0"/>
              </a:rPr>
              <a:t>Ladožské </a:t>
            </a:r>
          </a:p>
          <a:p>
            <a:pPr algn="ctr"/>
            <a:r>
              <a:rPr lang="sk-SK" sz="1050" dirty="0" smtClean="0">
                <a:solidFill>
                  <a:schemeClr val="bg1"/>
                </a:solidFill>
                <a:latin typeface="Ubuntu" panose="020B0504030602030204" pitchFamily="34" charset="0"/>
              </a:rPr>
              <a:t>jazero</a:t>
            </a:r>
            <a:endParaRPr lang="sk-SK" sz="10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ovéPole 6"/>
          <p:cNvSpPr txBox="1"/>
          <p:nvPr/>
        </p:nvSpPr>
        <p:spPr>
          <a:xfrm rot="1188877">
            <a:off x="3856085" y="3628939"/>
            <a:ext cx="8815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 smtClean="0">
                <a:solidFill>
                  <a:schemeClr val="bg1"/>
                </a:solidFill>
                <a:latin typeface="Ubuntu" panose="020B0504030602030204" pitchFamily="34" charset="0"/>
              </a:rPr>
              <a:t>Onežské jazero</a:t>
            </a:r>
            <a:endParaRPr lang="sk-SK" sz="10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 rot="1188877">
            <a:off x="2828697" y="5523869"/>
            <a:ext cx="8815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 err="1" smtClean="0">
                <a:solidFill>
                  <a:schemeClr val="bg1"/>
                </a:solidFill>
                <a:latin typeface="Ubuntu" panose="020B0504030602030204" pitchFamily="34" charset="0"/>
              </a:rPr>
              <a:t>Čudské</a:t>
            </a:r>
            <a:r>
              <a:rPr lang="sk-SK" sz="1050" dirty="0" smtClean="0">
                <a:solidFill>
                  <a:schemeClr val="bg1"/>
                </a:solidFill>
                <a:latin typeface="Ubuntu" panose="020B0504030602030204" pitchFamily="34" charset="0"/>
              </a:rPr>
              <a:t> jazero</a:t>
            </a:r>
            <a:endParaRPr lang="sk-SK" sz="10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 rot="17957755">
            <a:off x="-433295" y="3007117"/>
            <a:ext cx="259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Škandinávsky polostrov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1951143" y="3108106"/>
            <a:ext cx="11837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05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Fínsko</a:t>
            </a:r>
            <a:r>
              <a:rPr lang="sk-SK" sz="1050" dirty="0" smtClean="0">
                <a:solidFill>
                  <a:schemeClr val="bg1"/>
                </a:solidFill>
                <a:latin typeface="Ubuntu" panose="020B0504030602030204" pitchFamily="34" charset="0"/>
              </a:rPr>
              <a:t> – prezývané aj ako krajina tisícich jazier  :)</a:t>
            </a:r>
            <a:endParaRPr lang="sk-SK" sz="105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Obdélník 9"/>
          <p:cNvSpPr/>
          <p:nvPr/>
        </p:nvSpPr>
        <p:spPr>
          <a:xfrm>
            <a:off x="5199780" y="863578"/>
            <a:ext cx="37242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Jazerá severnej Európy vznikli po skončení poslednej dobe ľadovej (pred cca 10 tisíc rokmi), keď sa zníženiny vytvorené eróznou činnosťou ľadovcov vyplnili vodou.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Veľké množstvo jazier v severnej Európe je tak pozostatkom niekdajšieho pevninského ľadovca, ktorý túto oblasť pokrýval (tak ako je tomu v súčasnosti napr. v Grónsku). 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Rozľahlé, plytké nížinné jazerá na juh od Slovenska sú </a:t>
            </a:r>
            <a:r>
              <a:rPr lang="sk-SK" sz="1400" b="1" dirty="0" err="1" smtClean="0">
                <a:latin typeface="Ubuntu" panose="020B0504030602030204" pitchFamily="34" charset="0"/>
              </a:rPr>
              <a:t>Neziderské</a:t>
            </a:r>
            <a:r>
              <a:rPr lang="sk-SK" sz="1400" b="1" dirty="0" smtClean="0">
                <a:latin typeface="Ubuntu" panose="020B0504030602030204" pitchFamily="34" charset="0"/>
              </a:rPr>
              <a:t> jazero </a:t>
            </a:r>
            <a:r>
              <a:rPr lang="sk-SK" sz="1400" dirty="0" smtClean="0">
                <a:latin typeface="Ubuntu" panose="020B0504030602030204" pitchFamily="34" charset="0"/>
              </a:rPr>
              <a:t>na hraniciach Rakúska s Maďarskom a </a:t>
            </a:r>
            <a:r>
              <a:rPr lang="sk-SK" sz="1400" b="1" dirty="0" err="1" smtClean="0">
                <a:latin typeface="Ubuntu" panose="020B0504030602030204" pitchFamily="34" charset="0"/>
              </a:rPr>
              <a:t>Balatón</a:t>
            </a:r>
            <a:r>
              <a:rPr lang="sk-SK" sz="1400" dirty="0" smtClean="0">
                <a:latin typeface="Ubuntu" panose="020B0504030602030204" pitchFamily="34" charset="0"/>
              </a:rPr>
              <a:t> v Maďarsku.</a:t>
            </a:r>
            <a:endParaRPr lang="sk-SK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Typy krajín Európy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100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1469" y="598626"/>
            <a:ext cx="7674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>
              <a:latin typeface="Ubuntu" panose="020B0504030602030204" pitchFamily="34" charset="0"/>
            </a:endParaRPr>
          </a:p>
          <a:p>
            <a:pPr algn="ctr"/>
            <a:r>
              <a:rPr lang="sk-SK" b="1" dirty="0" smtClean="0">
                <a:latin typeface="Ubuntu" panose="020B0504030602030204" pitchFamily="34" charset="0"/>
              </a:rPr>
              <a:t>Aký typ krajiny je na fotografii? Kde v Európe sa vyskytuje? </a:t>
            </a:r>
            <a:endParaRPr lang="sk-SK" b="1" dirty="0">
              <a:latin typeface="Ubuntu" panose="020B0504030602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3449" y="5912427"/>
            <a:ext cx="9157449" cy="9455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49" y="6077617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248178" y="5963316"/>
            <a:ext cx="6845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dirty="0">
                <a:solidFill>
                  <a:schemeClr val="bg1"/>
                </a:solidFill>
                <a:latin typeface="Ubuntu" panose="020B0504030602030204" pitchFamily="34" charset="0"/>
              </a:rPr>
              <a:t>Na prvý pohľad </a:t>
            </a:r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pustá </a:t>
            </a:r>
            <a:r>
              <a:rPr lang="sk-SK" sz="1600" dirty="0">
                <a:solidFill>
                  <a:schemeClr val="bg1"/>
                </a:solidFill>
                <a:latin typeface="Ubuntu" panose="020B0504030602030204" pitchFamily="34" charset="0"/>
              </a:rPr>
              <a:t>krajina. V skutočnosti porastená machmi </a:t>
            </a:r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/>
            </a:r>
            <a:b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a </a:t>
            </a:r>
            <a:r>
              <a:rPr lang="sk-SK" sz="1600" dirty="0">
                <a:solidFill>
                  <a:schemeClr val="bg1"/>
                </a:solidFill>
                <a:latin typeface="Ubuntu" panose="020B0504030602030204" pitchFamily="34" charset="0"/>
              </a:rPr>
              <a:t>lišajníkmi, na ktorých sa častokrát pasú stáda sobov. </a:t>
            </a:r>
          </a:p>
        </p:txBody>
      </p:sp>
    </p:spTree>
    <p:extLst>
      <p:ext uri="{BB962C8B-B14F-4D97-AF65-F5344CB8AC3E}">
        <p14:creationId xmlns:p14="http://schemas.microsoft.com/office/powerpoint/2010/main" val="5811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51860" y="733709"/>
            <a:ext cx="7674510" cy="101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400" b="1" dirty="0" smtClean="0">
                <a:latin typeface="Ubuntu" panose="020B0504030602030204" pitchFamily="34" charset="0"/>
              </a:rPr>
              <a:t>Tundra</a:t>
            </a:r>
            <a:r>
              <a:rPr lang="sk-SK" sz="1400" dirty="0" smtClean="0">
                <a:latin typeface="Ubuntu" panose="020B0504030602030204" pitchFamily="34" charset="0"/>
              </a:rPr>
              <a:t> je s nízkymi teplotami a zrážkami extrémnym typom krajiny. Ožíva najmä počas leta, kedy teploty vystupujú aj nad 10 až 15 °C. Poloha v blízkosti severnej polárnej kružnice podmieňuje dlhotrvajúce polárne noci a dni.</a:t>
            </a:r>
            <a:endParaRPr lang="sk-SK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Typy krajín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450" y="542947"/>
            <a:ext cx="6612039" cy="488110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3931" y="825178"/>
            <a:ext cx="1857375" cy="9429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5776" y="2000951"/>
            <a:ext cx="1485900" cy="695325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6845776" y="3364241"/>
            <a:ext cx="1805530" cy="866775"/>
            <a:chOff x="6856167" y="2855488"/>
            <a:chExt cx="1805530" cy="866775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6167" y="2855488"/>
              <a:ext cx="1104900" cy="866775"/>
            </a:xfrm>
            <a:prstGeom prst="rect">
              <a:avLst/>
            </a:prstGeom>
          </p:spPr>
        </p:pic>
        <p:sp>
          <p:nvSpPr>
            <p:cNvPr id="12" name="BlokTextu 11"/>
            <p:cNvSpPr txBox="1"/>
            <p:nvPr/>
          </p:nvSpPr>
          <p:spPr>
            <a:xfrm>
              <a:off x="7340673" y="2863380"/>
              <a:ext cx="8178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dirty="0" smtClean="0">
                  <a:latin typeface="Ubuntu" panose="020B0504030602030204" pitchFamily="34" charset="0"/>
                </a:rPr>
                <a:t>atlantické</a:t>
              </a:r>
              <a:endParaRPr lang="sk-SK" sz="1100" dirty="0">
                <a:latin typeface="Ubuntu" panose="020B0504030602030204" pitchFamily="34" charset="0"/>
              </a:endParaRPr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7340673" y="3135154"/>
              <a:ext cx="11993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dirty="0" smtClean="0">
                  <a:latin typeface="Ubuntu" panose="020B0504030602030204" pitchFamily="34" charset="0"/>
                </a:rPr>
                <a:t>stredoeurópske</a:t>
              </a:r>
              <a:endParaRPr lang="sk-SK" sz="1100" dirty="0">
                <a:latin typeface="Ubuntu" panose="020B0504030602030204" pitchFamily="34" charset="0"/>
              </a:endParaRPr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7343707" y="3413122"/>
              <a:ext cx="13179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dirty="0" smtClean="0">
                  <a:latin typeface="Ubuntu" panose="020B0504030602030204" pitchFamily="34" charset="0"/>
                </a:rPr>
                <a:t>východoeurópske</a:t>
              </a:r>
              <a:endParaRPr lang="sk-SK" sz="1100" dirty="0">
                <a:latin typeface="Ubuntu" panose="020B0504030602030204" pitchFamily="34" charset="0"/>
              </a:endParaRPr>
            </a:p>
          </p:txBody>
        </p:sp>
      </p:grpSp>
      <p:sp>
        <p:nvSpPr>
          <p:cNvPr id="17" name="BlokTextu 16"/>
          <p:cNvSpPr txBox="1"/>
          <p:nvPr/>
        </p:nvSpPr>
        <p:spPr>
          <a:xfrm>
            <a:off x="76487" y="5601976"/>
            <a:ext cx="65573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dirty="0" smtClean="0">
                <a:latin typeface="Ubuntu" panose="020B0504030602030204" pitchFamily="34" charset="0"/>
              </a:rPr>
              <a:t>Ihličnaté lesy (tajga),  tundra.  vysokohorské lesy a lúky,  subtropické kroviny,  </a:t>
            </a:r>
          </a:p>
          <a:p>
            <a:pPr>
              <a:lnSpc>
                <a:spcPct val="150000"/>
              </a:lnSpc>
            </a:pPr>
            <a:r>
              <a:rPr lang="sk-SK" sz="1200" dirty="0" smtClean="0">
                <a:latin typeface="Ubuntu" panose="020B0504030602030204" pitchFamily="34" charset="0"/>
              </a:rPr>
              <a:t>subtropické </a:t>
            </a:r>
            <a:r>
              <a:rPr lang="sk-SK" sz="1200" dirty="0" err="1" smtClean="0">
                <a:latin typeface="Ubuntu" panose="020B0504030602030204" pitchFamily="34" charset="0"/>
              </a:rPr>
              <a:t>tvrdolisté</a:t>
            </a:r>
            <a:r>
              <a:rPr lang="sk-SK" sz="1200" dirty="0" smtClean="0">
                <a:latin typeface="Ubuntu" panose="020B0504030602030204" pitchFamily="34" charset="0"/>
              </a:rPr>
              <a:t> lesy,  zmiešané lesy mierneho pásma,  polopúšte,  stepi </a:t>
            </a:r>
            <a:endParaRPr lang="sk-SK" sz="1200" dirty="0">
              <a:latin typeface="Ubuntu" panose="020B0504030602030204" pitchFamily="34" charset="0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6167" y="1689813"/>
            <a:ext cx="1238250" cy="34290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2819" y="2641039"/>
            <a:ext cx="1304925" cy="266700"/>
          </a:xfrm>
          <a:prstGeom prst="rect">
            <a:avLst/>
          </a:prstGeom>
        </p:spPr>
      </p:pic>
      <p:sp>
        <p:nvSpPr>
          <p:cNvPr id="20" name="Voľný tvar 19"/>
          <p:cNvSpPr/>
          <p:nvPr/>
        </p:nvSpPr>
        <p:spPr>
          <a:xfrm>
            <a:off x="3125132" y="3865418"/>
            <a:ext cx="387900" cy="280555"/>
          </a:xfrm>
          <a:custGeom>
            <a:avLst/>
            <a:gdLst>
              <a:gd name="connsiteX0" fmla="*/ 75268 w 387900"/>
              <a:gd name="connsiteY0" fmla="*/ 31173 h 280555"/>
              <a:gd name="connsiteX1" fmla="*/ 75268 w 387900"/>
              <a:gd name="connsiteY1" fmla="*/ 31173 h 280555"/>
              <a:gd name="connsiteX2" fmla="*/ 2532 w 387900"/>
              <a:gd name="connsiteY2" fmla="*/ 83128 h 280555"/>
              <a:gd name="connsiteX3" fmla="*/ 12923 w 387900"/>
              <a:gd name="connsiteY3" fmla="*/ 124691 h 280555"/>
              <a:gd name="connsiteX4" fmla="*/ 64877 w 387900"/>
              <a:gd name="connsiteY4" fmla="*/ 176646 h 280555"/>
              <a:gd name="connsiteX5" fmla="*/ 75268 w 387900"/>
              <a:gd name="connsiteY5" fmla="*/ 207819 h 280555"/>
              <a:gd name="connsiteX6" fmla="*/ 137614 w 387900"/>
              <a:gd name="connsiteY6" fmla="*/ 228600 h 280555"/>
              <a:gd name="connsiteX7" fmla="*/ 168786 w 387900"/>
              <a:gd name="connsiteY7" fmla="*/ 249382 h 280555"/>
              <a:gd name="connsiteX8" fmla="*/ 231132 w 387900"/>
              <a:gd name="connsiteY8" fmla="*/ 280555 h 280555"/>
              <a:gd name="connsiteX9" fmla="*/ 283086 w 387900"/>
              <a:gd name="connsiteY9" fmla="*/ 270164 h 280555"/>
              <a:gd name="connsiteX10" fmla="*/ 293477 w 387900"/>
              <a:gd name="connsiteY10" fmla="*/ 207819 h 280555"/>
              <a:gd name="connsiteX11" fmla="*/ 303868 w 387900"/>
              <a:gd name="connsiteY11" fmla="*/ 176646 h 280555"/>
              <a:gd name="connsiteX12" fmla="*/ 366214 w 387900"/>
              <a:gd name="connsiteY12" fmla="*/ 155864 h 280555"/>
              <a:gd name="connsiteX13" fmla="*/ 386995 w 387900"/>
              <a:gd name="connsiteY13" fmla="*/ 124691 h 280555"/>
              <a:gd name="connsiteX14" fmla="*/ 376604 w 387900"/>
              <a:gd name="connsiteY14" fmla="*/ 41564 h 280555"/>
              <a:gd name="connsiteX15" fmla="*/ 345432 w 387900"/>
              <a:gd name="connsiteY15" fmla="*/ 20782 h 280555"/>
              <a:gd name="connsiteX16" fmla="*/ 303868 w 387900"/>
              <a:gd name="connsiteY16" fmla="*/ 10391 h 280555"/>
              <a:gd name="connsiteX17" fmla="*/ 272695 w 387900"/>
              <a:gd name="connsiteY17" fmla="*/ 0 h 280555"/>
              <a:gd name="connsiteX18" fmla="*/ 179177 w 387900"/>
              <a:gd name="connsiteY18" fmla="*/ 31173 h 280555"/>
              <a:gd name="connsiteX19" fmla="*/ 75268 w 387900"/>
              <a:gd name="connsiteY19" fmla="*/ 31173 h 28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900" h="280555">
                <a:moveTo>
                  <a:pt x="75268" y="31173"/>
                </a:moveTo>
                <a:lnTo>
                  <a:pt x="75268" y="31173"/>
                </a:lnTo>
                <a:cubicBezTo>
                  <a:pt x="51023" y="48491"/>
                  <a:pt x="19059" y="58337"/>
                  <a:pt x="2532" y="83128"/>
                </a:cubicBezTo>
                <a:cubicBezTo>
                  <a:pt x="-5390" y="95010"/>
                  <a:pt x="7298" y="111565"/>
                  <a:pt x="12923" y="124691"/>
                </a:cubicBezTo>
                <a:cubicBezTo>
                  <a:pt x="26778" y="157020"/>
                  <a:pt x="37167" y="158172"/>
                  <a:pt x="64877" y="176646"/>
                </a:cubicBezTo>
                <a:cubicBezTo>
                  <a:pt x="68341" y="187037"/>
                  <a:pt x="66355" y="201453"/>
                  <a:pt x="75268" y="207819"/>
                </a:cubicBezTo>
                <a:cubicBezTo>
                  <a:pt x="93094" y="220551"/>
                  <a:pt x="137614" y="228600"/>
                  <a:pt x="137614" y="228600"/>
                </a:cubicBezTo>
                <a:cubicBezTo>
                  <a:pt x="148005" y="235527"/>
                  <a:pt x="157616" y="243797"/>
                  <a:pt x="168786" y="249382"/>
                </a:cubicBezTo>
                <a:cubicBezTo>
                  <a:pt x="254831" y="292405"/>
                  <a:pt x="141790" y="220994"/>
                  <a:pt x="231132" y="280555"/>
                </a:cubicBezTo>
                <a:cubicBezTo>
                  <a:pt x="248450" y="277091"/>
                  <a:pt x="271592" y="283573"/>
                  <a:pt x="283086" y="270164"/>
                </a:cubicBezTo>
                <a:cubicBezTo>
                  <a:pt x="296797" y="254168"/>
                  <a:pt x="288907" y="228386"/>
                  <a:pt x="293477" y="207819"/>
                </a:cubicBezTo>
                <a:cubicBezTo>
                  <a:pt x="295853" y="197127"/>
                  <a:pt x="294955" y="183012"/>
                  <a:pt x="303868" y="176646"/>
                </a:cubicBezTo>
                <a:cubicBezTo>
                  <a:pt x="321694" y="163913"/>
                  <a:pt x="366214" y="155864"/>
                  <a:pt x="366214" y="155864"/>
                </a:cubicBezTo>
                <a:cubicBezTo>
                  <a:pt x="373141" y="145473"/>
                  <a:pt x="385864" y="137128"/>
                  <a:pt x="386995" y="124691"/>
                </a:cubicBezTo>
                <a:cubicBezTo>
                  <a:pt x="389523" y="96881"/>
                  <a:pt x="386975" y="67491"/>
                  <a:pt x="376604" y="41564"/>
                </a:cubicBezTo>
                <a:cubicBezTo>
                  <a:pt x="371966" y="29969"/>
                  <a:pt x="356910" y="25701"/>
                  <a:pt x="345432" y="20782"/>
                </a:cubicBezTo>
                <a:cubicBezTo>
                  <a:pt x="332306" y="15156"/>
                  <a:pt x="317600" y="14314"/>
                  <a:pt x="303868" y="10391"/>
                </a:cubicBezTo>
                <a:cubicBezTo>
                  <a:pt x="293336" y="7382"/>
                  <a:pt x="283086" y="3464"/>
                  <a:pt x="272695" y="0"/>
                </a:cubicBezTo>
                <a:cubicBezTo>
                  <a:pt x="220832" y="34577"/>
                  <a:pt x="259174" y="15173"/>
                  <a:pt x="179177" y="31173"/>
                </a:cubicBezTo>
                <a:cubicBezTo>
                  <a:pt x="114621" y="44084"/>
                  <a:pt x="92586" y="31173"/>
                  <a:pt x="75268" y="311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346271" y="616093"/>
            <a:ext cx="1562613" cy="2677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élník 1"/>
          <p:cNvSpPr/>
          <p:nvPr/>
        </p:nvSpPr>
        <p:spPr>
          <a:xfrm>
            <a:off x="-4305" y="6443076"/>
            <a:ext cx="9093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K mape typov krajín v Európe doplňte správnu legendu. Vyberajte z pojmov pod mapou. </a:t>
            </a:r>
            <a:endParaRPr lang="sk-SK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3450" y="525603"/>
            <a:ext cx="6612039" cy="489844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3931" y="825178"/>
            <a:ext cx="1857375" cy="94297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5776" y="2000951"/>
            <a:ext cx="1485900" cy="69532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6845776" y="3364241"/>
            <a:ext cx="1805530" cy="866775"/>
            <a:chOff x="6856167" y="2855488"/>
            <a:chExt cx="1805530" cy="866775"/>
          </a:xfrm>
        </p:grpSpPr>
        <p:pic>
          <p:nvPicPr>
            <p:cNvPr id="16" name="Obrázok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6167" y="2855488"/>
              <a:ext cx="1104900" cy="866775"/>
            </a:xfrm>
            <a:prstGeom prst="rect">
              <a:avLst/>
            </a:prstGeom>
          </p:spPr>
        </p:pic>
        <p:sp>
          <p:nvSpPr>
            <p:cNvPr id="17" name="BlokTextu 16"/>
            <p:cNvSpPr txBox="1"/>
            <p:nvPr/>
          </p:nvSpPr>
          <p:spPr>
            <a:xfrm>
              <a:off x="7340673" y="2863380"/>
              <a:ext cx="8178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dirty="0" smtClean="0">
                  <a:latin typeface="Ubuntu" panose="020B0504030602030204" pitchFamily="34" charset="0"/>
                </a:rPr>
                <a:t>atlantické</a:t>
              </a:r>
              <a:endParaRPr lang="sk-SK" sz="1100" dirty="0">
                <a:latin typeface="Ubuntu" panose="020B0504030602030204" pitchFamily="34" charset="0"/>
              </a:endParaRPr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7340673" y="3135154"/>
              <a:ext cx="11993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dirty="0" smtClean="0">
                  <a:latin typeface="Ubuntu" panose="020B0504030602030204" pitchFamily="34" charset="0"/>
                </a:rPr>
                <a:t>stredoeurópske</a:t>
              </a:r>
              <a:endParaRPr lang="sk-SK" sz="1100" dirty="0">
                <a:latin typeface="Ubuntu" panose="020B0504030602030204" pitchFamily="34" charset="0"/>
              </a:endParaRPr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7343707" y="3413122"/>
              <a:ext cx="13179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k-SK" sz="1100" dirty="0" smtClean="0">
                  <a:latin typeface="Ubuntu" panose="020B0504030602030204" pitchFamily="34" charset="0"/>
                </a:rPr>
                <a:t>východoeurópske</a:t>
              </a:r>
              <a:endParaRPr lang="sk-SK" sz="1100" dirty="0">
                <a:latin typeface="Ubuntu" panose="020B0504030602030204" pitchFamily="34" charset="0"/>
              </a:endParaRPr>
            </a:p>
          </p:txBody>
        </p:sp>
      </p:grpSp>
      <p:pic>
        <p:nvPicPr>
          <p:cNvPr id="20" name="Obrázok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6167" y="1689813"/>
            <a:ext cx="1238250" cy="342900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2819" y="2641039"/>
            <a:ext cx="1304925" cy="266700"/>
          </a:xfrm>
          <a:prstGeom prst="rect">
            <a:avLst/>
          </a:prstGeom>
        </p:spPr>
      </p:pic>
      <p:sp>
        <p:nvSpPr>
          <p:cNvPr id="22" name="Obdĺžnik 21"/>
          <p:cNvSpPr/>
          <p:nvPr/>
        </p:nvSpPr>
        <p:spPr>
          <a:xfrm>
            <a:off x="7346271" y="616093"/>
            <a:ext cx="1562613" cy="2677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7276988" y="1183935"/>
            <a:ext cx="1492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>
                <a:latin typeface="Ubuntu" panose="020B0504030602030204" pitchFamily="34" charset="0"/>
              </a:rPr>
              <a:t>ihličnaté </a:t>
            </a:r>
            <a:r>
              <a:rPr lang="sk-SK" sz="1100" dirty="0">
                <a:latin typeface="Ubuntu" panose="020B0504030602030204" pitchFamily="34" charset="0"/>
              </a:rPr>
              <a:t>lesy (tajga</a:t>
            </a:r>
            <a:r>
              <a:rPr lang="sk-SK" sz="1100" dirty="0" smtClean="0">
                <a:latin typeface="Ubuntu" panose="020B0504030602030204" pitchFamily="34" charset="0"/>
              </a:rPr>
              <a:t>) </a:t>
            </a:r>
            <a:endParaRPr lang="sk-SK" sz="1100" dirty="0"/>
          </a:p>
        </p:txBody>
      </p:sp>
      <p:sp>
        <p:nvSpPr>
          <p:cNvPr id="24" name="Obdĺžnik 23"/>
          <p:cNvSpPr/>
          <p:nvPr/>
        </p:nvSpPr>
        <p:spPr>
          <a:xfrm>
            <a:off x="7273070" y="893364"/>
            <a:ext cx="615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>
                <a:latin typeface="Ubuntu" panose="020B0504030602030204" pitchFamily="34" charset="0"/>
              </a:rPr>
              <a:t>tundra</a:t>
            </a:r>
            <a:endParaRPr lang="sk-SK" sz="1100" dirty="0"/>
          </a:p>
        </p:txBody>
      </p:sp>
      <p:sp>
        <p:nvSpPr>
          <p:cNvPr id="25" name="Obdĺžnik 24"/>
          <p:cNvSpPr/>
          <p:nvPr/>
        </p:nvSpPr>
        <p:spPr>
          <a:xfrm>
            <a:off x="7275781" y="1437829"/>
            <a:ext cx="1741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>
                <a:latin typeface="Ubuntu" panose="020B0504030602030204" pitchFamily="34" charset="0"/>
              </a:rPr>
              <a:t>v</a:t>
            </a:r>
            <a:r>
              <a:rPr lang="sk-SK" sz="1100" dirty="0" smtClean="0">
                <a:latin typeface="Ubuntu" panose="020B0504030602030204" pitchFamily="34" charset="0"/>
              </a:rPr>
              <a:t>ysokohorské lesy a lúky</a:t>
            </a:r>
            <a:endParaRPr lang="sk-SK" sz="1100" dirty="0"/>
          </a:p>
        </p:txBody>
      </p:sp>
      <p:sp>
        <p:nvSpPr>
          <p:cNvPr id="26" name="Obdĺžnik 25"/>
          <p:cNvSpPr/>
          <p:nvPr/>
        </p:nvSpPr>
        <p:spPr>
          <a:xfrm>
            <a:off x="7270886" y="2042024"/>
            <a:ext cx="1444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>
                <a:latin typeface="Ubuntu" panose="020B0504030602030204" pitchFamily="34" charset="0"/>
              </a:rPr>
              <a:t>s</a:t>
            </a:r>
            <a:r>
              <a:rPr lang="sk-SK" sz="1100" dirty="0" smtClean="0">
                <a:latin typeface="Ubuntu" panose="020B0504030602030204" pitchFamily="34" charset="0"/>
              </a:rPr>
              <a:t>ubtropické kroviny</a:t>
            </a:r>
            <a:endParaRPr lang="sk-SK" sz="1100" dirty="0"/>
          </a:p>
        </p:txBody>
      </p:sp>
      <p:sp>
        <p:nvSpPr>
          <p:cNvPr id="27" name="Obdĺžnik 26"/>
          <p:cNvSpPr/>
          <p:nvPr/>
        </p:nvSpPr>
        <p:spPr>
          <a:xfrm>
            <a:off x="7273070" y="2327366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err="1" smtClean="0">
                <a:latin typeface="Ubuntu" panose="020B0504030602030204" pitchFamily="34" charset="0"/>
              </a:rPr>
              <a:t>subtrop</a:t>
            </a:r>
            <a:r>
              <a:rPr lang="sk-SK" sz="1100" dirty="0" smtClean="0">
                <a:latin typeface="Ubuntu" panose="020B0504030602030204" pitchFamily="34" charset="0"/>
              </a:rPr>
              <a:t>. </a:t>
            </a:r>
            <a:r>
              <a:rPr lang="sk-SK" sz="1100" dirty="0" err="1" smtClean="0">
                <a:latin typeface="Ubuntu" panose="020B0504030602030204" pitchFamily="34" charset="0"/>
              </a:rPr>
              <a:t>tvrdolisté</a:t>
            </a:r>
            <a:r>
              <a:rPr lang="sk-SK" sz="1100" dirty="0" smtClean="0">
                <a:latin typeface="Ubuntu" panose="020B0504030602030204" pitchFamily="34" charset="0"/>
              </a:rPr>
              <a:t> lesy</a:t>
            </a:r>
            <a:endParaRPr lang="sk-SK" sz="1100" dirty="0"/>
          </a:p>
        </p:txBody>
      </p:sp>
      <p:sp>
        <p:nvSpPr>
          <p:cNvPr id="28" name="Obdĺžnik 27"/>
          <p:cNvSpPr/>
          <p:nvPr/>
        </p:nvSpPr>
        <p:spPr>
          <a:xfrm>
            <a:off x="7260594" y="1729532"/>
            <a:ext cx="8354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>
                <a:latin typeface="Ubuntu" panose="020B0504030602030204" pitchFamily="34" charset="0"/>
              </a:rPr>
              <a:t>polopúšte</a:t>
            </a:r>
            <a:endParaRPr lang="sk-SK" sz="1100" dirty="0"/>
          </a:p>
        </p:txBody>
      </p:sp>
      <p:sp>
        <p:nvSpPr>
          <p:cNvPr id="29" name="Obdĺžnik 28"/>
          <p:cNvSpPr/>
          <p:nvPr/>
        </p:nvSpPr>
        <p:spPr>
          <a:xfrm>
            <a:off x="7270868" y="2622802"/>
            <a:ext cx="500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>
                <a:latin typeface="Ubuntu" panose="020B0504030602030204" pitchFamily="34" charset="0"/>
              </a:rPr>
              <a:t>stepi</a:t>
            </a:r>
            <a:endParaRPr lang="sk-SK" sz="1100" dirty="0"/>
          </a:p>
        </p:txBody>
      </p:sp>
      <p:sp>
        <p:nvSpPr>
          <p:cNvPr id="30" name="Obdĺžnik 29"/>
          <p:cNvSpPr/>
          <p:nvPr/>
        </p:nvSpPr>
        <p:spPr>
          <a:xfrm>
            <a:off x="6821882" y="3062125"/>
            <a:ext cx="21579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>
                <a:latin typeface="Ubuntu" panose="020B0504030602030204" pitchFamily="34" charset="0"/>
              </a:rPr>
              <a:t>zmiešané lesy mierneho pásma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9774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-foto.mapy.cz/orig/000/015/00001577a_ff862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36"/>
            <a:ext cx="9355534" cy="62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Typy krajín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200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3449" y="6031551"/>
            <a:ext cx="9157449" cy="826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46" y="3147378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"/>
          <p:cNvSpPr/>
          <p:nvPr/>
        </p:nvSpPr>
        <p:spPr>
          <a:xfrm>
            <a:off x="-3058" y="6070594"/>
            <a:ext cx="9093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Na fotografii je najrozšírenejší typ lesa v miernom pásme zmiešaných listnatých lesov Európy. </a:t>
            </a:r>
            <a:b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Na Slovensku tvorí až 1/3 všetkých lesných porastov. O aký typ lesa ide?</a:t>
            </a:r>
            <a:endParaRPr lang="sk-SK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4306" y="6430924"/>
            <a:ext cx="9148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Ako správna odpoveď sa uznáva aspoň 6 správne pomenovaných prvkov. </a:t>
            </a:r>
            <a:endParaRPr lang="sk-SK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Picture 2" descr="https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524435"/>
            <a:ext cx="8101003" cy="5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6"/>
          <p:cNvSpPr txBox="1"/>
          <p:nvPr/>
        </p:nvSpPr>
        <p:spPr>
          <a:xfrm>
            <a:off x="3746671" y="5897863"/>
            <a:ext cx="108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Stredozemné more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5122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6"/>
          <p:cNvSpPr txBox="1"/>
          <p:nvPr/>
        </p:nvSpPr>
        <p:spPr>
          <a:xfrm rot="2565919">
            <a:off x="3393014" y="4834526"/>
            <a:ext cx="1213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Jadranské m.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5592789" y="4596790"/>
            <a:ext cx="1082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Čierne more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 rot="2523564">
            <a:off x="7408133" y="4324759"/>
            <a:ext cx="1231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Kaspické more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2946598" y="621792"/>
            <a:ext cx="108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Severný ľadový oceán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2491237" y="2656438"/>
            <a:ext cx="953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Severné more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 rot="20471264">
            <a:off x="3747650" y="2925069"/>
            <a:ext cx="945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Baltské m.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 rot="17390178">
            <a:off x="199363" y="2104311"/>
            <a:ext cx="153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Atlantický oceán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-foto.mapy.cz/orig/000/015/00001577a_ff862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36"/>
            <a:ext cx="9355534" cy="62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"/>
          <p:cNvSpPr/>
          <p:nvPr/>
        </p:nvSpPr>
        <p:spPr>
          <a:xfrm>
            <a:off x="1" y="6311990"/>
            <a:ext cx="9157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Bukové lesy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pload.wikimedia.org/wikipedia/commons/d/da/Chata_Gen._Stefan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9" y="-18589"/>
            <a:ext cx="9168786" cy="68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Typy krajín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8339" y="619712"/>
            <a:ext cx="7674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dirty="0" smtClean="0">
                <a:latin typeface="Ubuntu" panose="020B0504030602030204" pitchFamily="34" charset="0"/>
              </a:rPr>
              <a:t>Prečo je horná hranica lesa v pohoriach Škandinávske vrchy, Alpy </a:t>
            </a:r>
            <a:br>
              <a:rPr lang="sk-SK" sz="1600" dirty="0" smtClean="0">
                <a:latin typeface="Ubuntu" panose="020B0504030602030204" pitchFamily="34" charset="0"/>
              </a:rPr>
            </a:br>
            <a:r>
              <a:rPr lang="sk-SK" sz="1600" dirty="0" smtClean="0">
                <a:latin typeface="Ubuntu" panose="020B0504030602030204" pitchFamily="34" charset="0"/>
              </a:rPr>
              <a:t>a Apeniny v rozdielnej nadmorskej výške? V Škandinávskych vrchoch rastie kosodrevina už vo výške okolo 1000 m n. m. Na Slovensku </a:t>
            </a:r>
            <a:br>
              <a:rPr lang="sk-SK" sz="1600" dirty="0" smtClean="0">
                <a:latin typeface="Ubuntu" panose="020B0504030602030204" pitchFamily="34" charset="0"/>
              </a:rPr>
            </a:br>
            <a:r>
              <a:rPr lang="sk-SK" sz="1600" dirty="0" smtClean="0">
                <a:latin typeface="Ubuntu" panose="020B0504030602030204" pitchFamily="34" charset="0"/>
              </a:rPr>
              <a:t>až od 1600 metrov.</a:t>
            </a:r>
            <a:endParaRPr lang="sk-SK" sz="1600" dirty="0">
              <a:latin typeface="Ubuntu" panose="020B0504030602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741469" y="4383354"/>
            <a:ext cx="7674510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600" dirty="0" smtClean="0">
                <a:latin typeface="Ubuntu" panose="020B0504030602030204" pitchFamily="34" charset="0"/>
              </a:rPr>
              <a:t>Výškové vegetačné stupne (aj horná hranica lesa) závisia od podnebia. To je podmienené nielen nadmorskou výškou, ale najmä geografickou šírkou – vzdialenosťou od rovníka alebo pólu. Pohoria na severe Európy majú v porovnaní s rovnako vysokými pohoriami na juhu, výrazne chladnejšie podnebie.</a:t>
            </a:r>
            <a:endParaRPr lang="sk-SK" sz="1600" dirty="0">
              <a:latin typeface="Ubuntu" panose="020B0504030602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ar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524435"/>
            <a:ext cx="6284406" cy="58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Typy krajín Európy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Otázka za 500 bodov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9"/>
          <p:cNvSpPr/>
          <p:nvPr/>
        </p:nvSpPr>
        <p:spPr>
          <a:xfrm>
            <a:off x="6557461" y="1273852"/>
            <a:ext cx="23579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Pozorne si preštudujte mapu zobrazujúcu výskyt medveďa hnedého v </a:t>
            </a:r>
            <a:r>
              <a:rPr lang="sk-SK" sz="1400" dirty="0" err="1" smtClean="0">
                <a:latin typeface="Ubuntu" panose="020B0504030602030204" pitchFamily="34" charset="0"/>
              </a:rPr>
              <a:t>Euró-pe</a:t>
            </a:r>
            <a:r>
              <a:rPr lang="sk-SK" sz="1400" dirty="0">
                <a:latin typeface="Ubuntu" panose="020B0504030602030204" pitchFamily="34" charset="0"/>
              </a:rPr>
              <a:t> </a:t>
            </a:r>
            <a:r>
              <a:rPr lang="sk-SK" sz="1400" dirty="0" smtClean="0">
                <a:latin typeface="Ubuntu" panose="020B0504030602030204" pitchFamily="34" charset="0"/>
              </a:rPr>
              <a:t>a posúďte, v akých typoch krajín žije.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V ktorých európskych pohoriach sa vyskytuje?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Pomenujte aspoň tri štáty Európy, v ktorých podľa mapy medvede nežijú.</a:t>
            </a:r>
            <a:endParaRPr lang="sk-SK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ear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524435"/>
            <a:ext cx="6284406" cy="58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8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9"/>
          <p:cNvSpPr/>
          <p:nvPr/>
        </p:nvSpPr>
        <p:spPr>
          <a:xfrm>
            <a:off x="6547070" y="608828"/>
            <a:ext cx="23579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Medveď hnedý obýva najmä hornaté oblasti </a:t>
            </a:r>
            <a:br>
              <a:rPr lang="sk-SK" sz="1400" dirty="0" smtClean="0">
                <a:latin typeface="Ubuntu" panose="020B0504030602030204" pitchFamily="34" charset="0"/>
              </a:rPr>
            </a:br>
            <a:r>
              <a:rPr lang="sk-SK" sz="1400" dirty="0" smtClean="0">
                <a:latin typeface="Ubuntu" panose="020B0504030602030204" pitchFamily="34" charset="0"/>
              </a:rPr>
              <a:t>a severoeurópsku tajgu. Vyhovujú mu riedko osídlené územia Európy. 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Vyskytuje sa najmä </a:t>
            </a:r>
            <a:br>
              <a:rPr lang="sk-SK" sz="1400" dirty="0" smtClean="0">
                <a:latin typeface="Ubuntu" panose="020B0504030602030204" pitchFamily="34" charset="0"/>
              </a:rPr>
            </a:br>
            <a:r>
              <a:rPr lang="sk-SK" sz="1400" dirty="0" smtClean="0">
                <a:latin typeface="Ubuntu" panose="020B0504030602030204" pitchFamily="34" charset="0"/>
              </a:rPr>
              <a:t>v Karpatoch, Dinároch </a:t>
            </a:r>
            <a:br>
              <a:rPr lang="sk-SK" sz="1400" dirty="0" smtClean="0">
                <a:latin typeface="Ubuntu" panose="020B0504030602030204" pitchFamily="34" charset="0"/>
              </a:rPr>
            </a:br>
            <a:r>
              <a:rPr lang="sk-SK" sz="1400" dirty="0" smtClean="0">
                <a:latin typeface="Ubuntu" panose="020B0504030602030204" pitchFamily="34" charset="0"/>
              </a:rPr>
              <a:t>a Škandinávskych vrchoch. Len veľmi málo v Alpách alebo </a:t>
            </a:r>
            <a:r>
              <a:rPr lang="sk-SK" sz="1400" dirty="0" err="1" smtClean="0">
                <a:latin typeface="Ubuntu" panose="020B0504030602030204" pitchFamily="34" charset="0"/>
              </a:rPr>
              <a:t>Pyrenejách</a:t>
            </a:r>
            <a:r>
              <a:rPr lang="sk-SK" sz="1400" dirty="0" smtClean="0">
                <a:latin typeface="Ubuntu" panose="020B0504030602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k-SK" sz="1400" dirty="0"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Medveď hnedý nežije vo voľnej prírode v Belgicku, Holandsku, Portugalsku, Dánsku a pod.</a:t>
            </a:r>
            <a:endParaRPr lang="sk-SK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62797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Ubuntu" panose="020B0504030602030204" pitchFamily="34" charset="0"/>
              </a:rPr>
              <a:t>© Copyright 2015 Peter Farárik</a:t>
            </a:r>
            <a:endParaRPr lang="sk-SK" sz="1600" dirty="0">
              <a:latin typeface="Ubuntu" panose="020B05040306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3" y="2169871"/>
            <a:ext cx="6102074" cy="19133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94122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smtClean="0">
                <a:latin typeface="Ubuntu" panose="020B0504030602030204" pitchFamily="34" charset="0"/>
              </a:rPr>
              <a:t>www.lepsiageografia.sk</a:t>
            </a:r>
            <a:endParaRPr lang="sk-SK" sz="160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15636" y="321071"/>
            <a:ext cx="8385464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 smtClean="0"/>
              <a:t>Zdroje použitých obrázkov a fotografií:</a:t>
            </a:r>
          </a:p>
          <a:p>
            <a:endParaRPr lang="sk-SK" sz="1200" dirty="0"/>
          </a:p>
          <a:p>
            <a:pPr marL="228600" indent="-228600">
              <a:buAutoNum type="arabicPeriod"/>
            </a:pPr>
            <a:r>
              <a:rPr lang="sk-SK" sz="1200" dirty="0" smtClean="0"/>
              <a:t>Satelitná mapa Európy:  </a:t>
            </a:r>
            <a:r>
              <a:rPr lang="sk-SK" sz="1200" dirty="0" smtClean="0">
                <a:hlinkClick r:id="rId3"/>
              </a:rPr>
              <a:t>https</a:t>
            </a:r>
            <a:r>
              <a:rPr lang="sk-SK" sz="1200" dirty="0">
                <a:hlinkClick r:id="rId3"/>
              </a:rPr>
              <a:t>://</a:t>
            </a:r>
            <a:r>
              <a:rPr lang="sk-SK" sz="1200" dirty="0" smtClean="0">
                <a:hlinkClick r:id="rId3"/>
              </a:rPr>
              <a:t>commons.wikimedia.org/wiki/File:Europe_bluemarble_laea_location_map.jpg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/>
              <a:t>Pologule: </a:t>
            </a:r>
            <a:r>
              <a:rPr lang="sk-SK" sz="1200" dirty="0">
                <a:hlinkClick r:id="rId4"/>
              </a:rPr>
              <a:t>http://</a:t>
            </a:r>
            <a:r>
              <a:rPr lang="sk-SK" sz="1200" dirty="0" smtClean="0">
                <a:hlinkClick r:id="rId4"/>
              </a:rPr>
              <a:t>www.portcities.org.uk/london/upload/img_400/Greenwich_meridian_20040512123830.gif</a:t>
            </a:r>
            <a:r>
              <a:rPr lang="sk-SK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sk-SK" sz="1200" dirty="0" smtClean="0"/>
              <a:t>Satelitná snímka Británie </a:t>
            </a:r>
            <a:r>
              <a:rPr lang="sk-SK" sz="1200" dirty="0"/>
              <a:t>a Írska: </a:t>
            </a:r>
            <a:r>
              <a:rPr lang="sk-SK" sz="1200" dirty="0">
                <a:hlinkClick r:id="rId5"/>
              </a:rPr>
              <a:t>http://</a:t>
            </a:r>
            <a:r>
              <a:rPr lang="sk-SK" sz="1200" dirty="0" smtClean="0">
                <a:hlinkClick r:id="rId5"/>
              </a:rPr>
              <a:t>www.esa.int/var/esa/storage/images/esa_multimedia/images/2013/01/a_rare_cloud-free_view_of_ireland_great_britain_and_northern_france/12472939-1-eng-GB/A_rare_cloud-free_view_of_Ireland_Great_Britain_and_northern_France.jpg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/>
              <a:t>Satelitná snímka Álp: </a:t>
            </a:r>
            <a:r>
              <a:rPr lang="sk-SK" sz="1200" dirty="0">
                <a:hlinkClick r:id="rId6"/>
              </a:rPr>
              <a:t>https://en.wikipedia.org/wiki/History_of_the_Alps#/</a:t>
            </a:r>
            <a:r>
              <a:rPr lang="sk-SK" sz="1200" dirty="0" smtClean="0">
                <a:hlinkClick r:id="rId6"/>
              </a:rPr>
              <a:t>media/File:Alps_2007-03-13_10.10UTC_1px-250m.jpg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/>
              <a:t>Fotografia Mont Blanc: </a:t>
            </a:r>
            <a:r>
              <a:rPr lang="sk-SK" sz="1200" dirty="0">
                <a:hlinkClick r:id="rId7"/>
              </a:rPr>
              <a:t>https://</a:t>
            </a:r>
            <a:r>
              <a:rPr lang="sk-SK" sz="1200" dirty="0" smtClean="0">
                <a:hlinkClick r:id="rId7"/>
              </a:rPr>
              <a:t>commons.wikimedia.org/wiki/File:Mont-Blanc_200507.JPG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Fyzicko-geografická mapa Európy</a:t>
            </a:r>
            <a:r>
              <a:rPr lang="sk-SK" sz="1200" dirty="0"/>
              <a:t>:  </a:t>
            </a:r>
            <a:r>
              <a:rPr lang="sk-SK" sz="1200" dirty="0">
                <a:hlinkClick r:id="rId8"/>
              </a:rPr>
              <a:t>https://</a:t>
            </a:r>
            <a:r>
              <a:rPr lang="sk-SK" sz="1200" dirty="0" smtClean="0">
                <a:hlinkClick r:id="rId8"/>
              </a:rPr>
              <a:t>upload.wikimedia.org/wikipedia/commons/b/b7/Europe_topography_map.png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Satelitná </a:t>
            </a:r>
            <a:r>
              <a:rPr lang="sk-SK" sz="1200" dirty="0"/>
              <a:t>snímka Karpát: </a:t>
            </a:r>
            <a:r>
              <a:rPr lang="sk-SK" sz="1200" dirty="0">
                <a:hlinkClick r:id="rId9"/>
              </a:rPr>
              <a:t>http://</a:t>
            </a:r>
            <a:r>
              <a:rPr lang="sk-SK" sz="1200" dirty="0" smtClean="0">
                <a:hlinkClick r:id="rId9"/>
              </a:rPr>
              <a:t>modis.gsfc.nasa.gov/gallery/images/image10222007_1km.jpg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Sopka Vezuv</a:t>
            </a:r>
            <a:r>
              <a:rPr lang="sk-SK" sz="1200" dirty="0"/>
              <a:t>: </a:t>
            </a:r>
            <a:r>
              <a:rPr lang="sk-SK" sz="1200" dirty="0">
                <a:hlinkClick r:id="rId10"/>
              </a:rPr>
              <a:t>https://</a:t>
            </a:r>
            <a:r>
              <a:rPr lang="sk-SK" sz="1200" dirty="0" smtClean="0">
                <a:hlinkClick r:id="rId10"/>
              </a:rPr>
              <a:t>commons.wikimedia.org/wiki/File:Vesuvius_volcano_in_Italy_20110808_aerial_view_1.jpg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Výbuch </a:t>
            </a:r>
            <a:r>
              <a:rPr lang="sk-SK" sz="1200" dirty="0"/>
              <a:t>sopky Etna: </a:t>
            </a:r>
            <a:r>
              <a:rPr lang="sk-SK" sz="1200" dirty="0">
                <a:hlinkClick r:id="rId11"/>
              </a:rPr>
              <a:t>https://commons.wikimedia.org/wiki/File:Etna_Volcano_Paroxysmal_Eruption_July_30_2011_-_Creative_Commons_by_gnuckx_(5992128307).</a:t>
            </a:r>
            <a:r>
              <a:rPr lang="sk-SK" sz="1200" dirty="0" smtClean="0">
                <a:hlinkClick r:id="rId11"/>
              </a:rPr>
              <a:t>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/>
              <a:t>Fjord: </a:t>
            </a:r>
            <a:r>
              <a:rPr lang="sk-SK" sz="1200" dirty="0">
                <a:hlinkClick r:id="rId12"/>
              </a:rPr>
              <a:t>https://commons.wikimedia.org/wiki/File:Geiranger_Fjord,_</a:t>
            </a:r>
            <a:r>
              <a:rPr lang="sk-SK" sz="1200" dirty="0" smtClean="0">
                <a:hlinkClick r:id="rId12"/>
              </a:rPr>
              <a:t>Norway.jpg</a:t>
            </a:r>
            <a:r>
              <a:rPr lang="sk-SK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sk-SK" sz="1200" dirty="0"/>
              <a:t>Fjord 2: </a:t>
            </a:r>
            <a:r>
              <a:rPr lang="sk-SK" sz="1200" dirty="0">
                <a:hlinkClick r:id="rId13"/>
              </a:rPr>
              <a:t>https://</a:t>
            </a:r>
            <a:r>
              <a:rPr lang="sk-SK" sz="1200" dirty="0" smtClean="0">
                <a:hlinkClick r:id="rId13"/>
              </a:rPr>
              <a:t>commons.wikimedia.org/wiki/File:Lysefjorden_fjord.jpg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Klimatická </a:t>
            </a:r>
            <a:r>
              <a:rPr lang="sk-SK" sz="1200" dirty="0"/>
              <a:t>mapa Európy: </a:t>
            </a:r>
            <a:r>
              <a:rPr lang="sk-SK" sz="1200" dirty="0">
                <a:hlinkClick r:id="rId14"/>
              </a:rPr>
              <a:t>http://</a:t>
            </a:r>
            <a:r>
              <a:rPr lang="sk-SK" sz="1200" dirty="0" smtClean="0">
                <a:hlinkClick r:id="rId14"/>
              </a:rPr>
              <a:t>www.graphatlas.com/europe_climate_map.png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Mapa </a:t>
            </a:r>
            <a:r>
              <a:rPr lang="sk-SK" sz="1200" dirty="0"/>
              <a:t>Golfského prúdu: </a:t>
            </a:r>
            <a:r>
              <a:rPr lang="sk-SK" sz="1200" dirty="0">
                <a:hlinkClick r:id="rId15"/>
              </a:rPr>
              <a:t>https://en.wikipedia.org/wiki/Gulf_Stream#/</a:t>
            </a:r>
            <a:r>
              <a:rPr lang="sk-SK" sz="1200" dirty="0" smtClean="0">
                <a:hlinkClick r:id="rId15"/>
              </a:rPr>
              <a:t>media/File:Golfstream.jpg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Fotografia mesta </a:t>
            </a:r>
            <a:r>
              <a:rPr lang="sk-SK" sz="1200" dirty="0" err="1" smtClean="0"/>
              <a:t>Tromso</a:t>
            </a:r>
            <a:r>
              <a:rPr lang="sk-SK" sz="1200" dirty="0"/>
              <a:t>: </a:t>
            </a:r>
            <a:r>
              <a:rPr lang="sk-SK" sz="1200" dirty="0">
                <a:hlinkClick r:id="rId16"/>
              </a:rPr>
              <a:t>https://</a:t>
            </a:r>
            <a:r>
              <a:rPr lang="sk-SK" sz="1200" dirty="0" smtClean="0">
                <a:hlinkClick r:id="rId16"/>
              </a:rPr>
              <a:t>upload.wikimedia.org/wikipedia/commons/e/ed/Troms%C3%B8_view.jpg</a:t>
            </a:r>
            <a:r>
              <a:rPr lang="sk-SK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sk-SK" sz="1200" dirty="0" smtClean="0"/>
              <a:t>Mapa priemerných </a:t>
            </a:r>
            <a:r>
              <a:rPr lang="sk-SK" sz="1200" dirty="0"/>
              <a:t>ročných zrážok v Európe: </a:t>
            </a:r>
            <a:r>
              <a:rPr lang="sk-SK" sz="1200" dirty="0">
                <a:hlinkClick r:id="rId17"/>
              </a:rPr>
              <a:t>http://</a:t>
            </a:r>
            <a:r>
              <a:rPr lang="sk-SK" sz="1200" dirty="0" smtClean="0">
                <a:hlinkClick r:id="rId17"/>
              </a:rPr>
              <a:t>media.web.britannica.com/eb-media/13/106713-050-42BAFBDE.gif</a:t>
            </a:r>
            <a:r>
              <a:rPr lang="sk-SK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sk-SK" sz="1200" dirty="0"/>
              <a:t>Klimatické grafy: </a:t>
            </a:r>
            <a:r>
              <a:rPr lang="sk-SK" sz="1200" dirty="0">
                <a:hlinkClick r:id="rId18"/>
              </a:rPr>
              <a:t>http://en.climate-data.org</a:t>
            </a:r>
            <a:r>
              <a:rPr lang="sk-SK" sz="1200" dirty="0" smtClean="0">
                <a:hlinkClick r:id="rId18"/>
              </a:rPr>
              <a:t>/</a:t>
            </a:r>
            <a:r>
              <a:rPr lang="sk-SK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sk-SK" sz="1200" dirty="0"/>
              <a:t>Londýnska hmla: </a:t>
            </a:r>
            <a:r>
              <a:rPr lang="sk-SK" sz="1200" dirty="0">
                <a:hlinkClick r:id="rId19"/>
              </a:rPr>
              <a:t>https://commons.wikimedia.org/wiki/File:Westminster_Bridge_%26_Palace,_Routemaster_last_day,_9_December_2005_(2).</a:t>
            </a:r>
            <a:r>
              <a:rPr lang="sk-SK" sz="1200" dirty="0" smtClean="0">
                <a:hlinkClick r:id="rId19"/>
              </a:rPr>
              <a:t>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Kvapky dažďa </a:t>
            </a:r>
            <a:r>
              <a:rPr lang="sk-SK" sz="1200" dirty="0"/>
              <a:t>v Bruseli: </a:t>
            </a:r>
            <a:r>
              <a:rPr lang="sk-SK" sz="1200" dirty="0">
                <a:hlinkClick r:id="rId20"/>
              </a:rPr>
              <a:t>https://pixabay.com/sk/zamie%C5%A1a%C5%A5-slne%C4%8Dn%C3%ADk-vietor-655218</a:t>
            </a:r>
            <a:r>
              <a:rPr lang="sk-SK" sz="1200" dirty="0" smtClean="0">
                <a:hlinkClick r:id="rId20"/>
              </a:rPr>
              <a:t>/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 Rieka </a:t>
            </a:r>
            <a:r>
              <a:rPr lang="sk-SK" sz="1200" dirty="0" err="1" smtClean="0"/>
              <a:t>Tajo</a:t>
            </a:r>
            <a:r>
              <a:rPr lang="sk-SK" sz="1200" dirty="0"/>
              <a:t>: </a:t>
            </a:r>
            <a:r>
              <a:rPr lang="sk-SK" sz="1200" dirty="0">
                <a:hlinkClick r:id="rId21"/>
              </a:rPr>
              <a:t>https://en.wikipedia.org/wiki/Tagus#/media/File:Tagus_River_Panorama_-_Toledo,_Spain_-_</a:t>
            </a:r>
            <a:r>
              <a:rPr lang="sk-SK" sz="1200" dirty="0" smtClean="0">
                <a:hlinkClick r:id="rId21"/>
              </a:rPr>
              <a:t>Dec_2006.jpg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/>
              <a:t>Pád: </a:t>
            </a:r>
            <a:r>
              <a:rPr lang="sk-SK" sz="1200" dirty="0">
                <a:hlinkClick r:id="rId22"/>
              </a:rPr>
              <a:t>https://en.wikipedia.org/wiki/Po_(river)#/media/File:Torino_-_vista_ponte_Isabella_-_</a:t>
            </a:r>
            <a:r>
              <a:rPr lang="sk-SK" sz="1200" dirty="0" smtClean="0">
                <a:hlinkClick r:id="rId22"/>
              </a:rPr>
              <a:t>Castello_del_Valentino_e_Mole_Antonelliana.jpg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Satelitná snímka </a:t>
            </a:r>
            <a:r>
              <a:rPr lang="sk-SK" sz="1200" dirty="0"/>
              <a:t>severnej Európy: </a:t>
            </a:r>
            <a:r>
              <a:rPr lang="sk-SK" sz="1200" dirty="0">
                <a:hlinkClick r:id="rId23"/>
              </a:rPr>
              <a:t>https://</a:t>
            </a:r>
            <a:r>
              <a:rPr lang="sk-SK" sz="1200" dirty="0" smtClean="0">
                <a:hlinkClick r:id="rId23"/>
              </a:rPr>
              <a:t>upload.wikimedia.org/wikipedia/commons/2/29/Finlandsat.jpg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Mapa </a:t>
            </a:r>
            <a:r>
              <a:rPr lang="sk-SK" sz="1200" dirty="0"/>
              <a:t>typov krajín v Európe: </a:t>
            </a:r>
            <a:r>
              <a:rPr lang="sk-SK" sz="1200" dirty="0">
                <a:hlinkClick r:id="rId24"/>
              </a:rPr>
              <a:t>http://</a:t>
            </a:r>
            <a:r>
              <a:rPr lang="sk-SK" sz="1200" dirty="0" smtClean="0">
                <a:hlinkClick r:id="rId24"/>
              </a:rPr>
              <a:t>media.web.britannica.com/eb-media/14/106714-004-F668DC65.gif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/>
              <a:t>Bukový les: </a:t>
            </a:r>
            <a:r>
              <a:rPr lang="sk-SK" sz="1200" dirty="0">
                <a:hlinkClick r:id="rId25"/>
              </a:rPr>
              <a:t>https://</a:t>
            </a:r>
            <a:r>
              <a:rPr lang="sk-SK" sz="1200" dirty="0" smtClean="0">
                <a:hlinkClick r:id="rId25"/>
              </a:rPr>
              <a:t>upload.wikimedia.org/wikipedia/commons/3/3c/Bukov%C3%BD_les_na_Koreck%C3%A9m_vrchu.jpg</a:t>
            </a:r>
            <a:endParaRPr lang="sk-SK" sz="1200" dirty="0" smtClean="0"/>
          </a:p>
          <a:p>
            <a:pPr marL="228600" indent="-228600">
              <a:buAutoNum type="arabicPeriod"/>
            </a:pPr>
            <a:r>
              <a:rPr lang="sk-SK" sz="1200" dirty="0" smtClean="0"/>
              <a:t>Horná </a:t>
            </a:r>
            <a:r>
              <a:rPr lang="sk-SK" sz="1200" dirty="0"/>
              <a:t>hranica lesa: </a:t>
            </a:r>
            <a:r>
              <a:rPr lang="sk-SK" sz="1200" dirty="0">
                <a:hlinkClick r:id="rId26"/>
              </a:rPr>
              <a:t>https://upload.wikimedia.org/wikipedia/commons/d/da/Chata_Gen._</a:t>
            </a:r>
            <a:r>
              <a:rPr lang="sk-SK" sz="1200" dirty="0" smtClean="0">
                <a:hlinkClick r:id="rId26"/>
              </a:rPr>
              <a:t>Stefanika.JPG</a:t>
            </a:r>
            <a:r>
              <a:rPr lang="sk-SK" sz="1200" dirty="0" smtClean="0"/>
              <a:t> </a:t>
            </a:r>
          </a:p>
          <a:p>
            <a:pPr marL="228600" indent="-228600">
              <a:buAutoNum type="arabicPeriod"/>
            </a:pPr>
            <a:r>
              <a:rPr lang="sk-SK" sz="1200" dirty="0" err="1" smtClean="0"/>
              <a:t>Galdhopiggen</a:t>
            </a:r>
            <a:r>
              <a:rPr lang="sk-SK" sz="1200"/>
              <a:t>: </a:t>
            </a:r>
            <a:r>
              <a:rPr lang="sk-SK" sz="1200">
                <a:hlinkClick r:id="rId27"/>
              </a:rPr>
              <a:t>https://</a:t>
            </a:r>
            <a:r>
              <a:rPr lang="sk-SK" sz="1200" smtClean="0">
                <a:hlinkClick r:id="rId27"/>
              </a:rPr>
              <a:t>upload.wikimedia.org/wikipedia/commons/a/a4/Galdh%C3%B8piggen-2009-06-24.jpg</a:t>
            </a:r>
            <a:r>
              <a:rPr lang="sk-SK" sz="1200" smtClean="0"/>
              <a:t> </a:t>
            </a: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 smtClean="0"/>
          </a:p>
          <a:p>
            <a:pPr marL="228600" indent="-228600">
              <a:buAutoNum type="arabicPeriod"/>
            </a:pP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5623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Poloha Európy  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 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300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1" name="Picture 2" descr="https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524435"/>
            <a:ext cx="8101003" cy="5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élník 1"/>
          <p:cNvSpPr/>
          <p:nvPr/>
        </p:nvSpPr>
        <p:spPr>
          <a:xfrm>
            <a:off x="-4305" y="6401512"/>
            <a:ext cx="9093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Pomenujte na mape vyznačené polostrovy a prielivy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6"/>
          <p:cNvSpPr txBox="1"/>
          <p:nvPr/>
        </p:nvSpPr>
        <p:spPr>
          <a:xfrm>
            <a:off x="3731852" y="2076994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1.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1377890" y="4743994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2.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3441721" y="4743994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3.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4515018" y="4816730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4.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>
            <a:off x="3354316" y="2821708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5.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>
            <a:off x="5763987" y="4529519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6.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TextovéPole 6"/>
          <p:cNvSpPr txBox="1"/>
          <p:nvPr/>
        </p:nvSpPr>
        <p:spPr>
          <a:xfrm>
            <a:off x="579703" y="5247088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7.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88315" y="4816730"/>
            <a:ext cx="239537" cy="25101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863897" y="5416365"/>
            <a:ext cx="290469" cy="46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" name="Picture 2" descr="https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524435"/>
            <a:ext cx="8101003" cy="5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ovéPole 6"/>
          <p:cNvSpPr txBox="1"/>
          <p:nvPr/>
        </p:nvSpPr>
        <p:spPr>
          <a:xfrm rot="18606088">
            <a:off x="3378883" y="1579181"/>
            <a:ext cx="1795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Škandinávsky polostrov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TextovéPole 6"/>
          <p:cNvSpPr txBox="1"/>
          <p:nvPr/>
        </p:nvSpPr>
        <p:spPr>
          <a:xfrm rot="2904568">
            <a:off x="2899951" y="4795622"/>
            <a:ext cx="1479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Apeninský pol.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1038691" y="4710983"/>
            <a:ext cx="108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Pyrenejský polostrov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4296365" y="4710982"/>
            <a:ext cx="108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Balkánsky polostrov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>
            <a:off x="863897" y="5416365"/>
            <a:ext cx="290469" cy="46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5588315" y="4816730"/>
            <a:ext cx="239537" cy="25101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6"/>
          <p:cNvSpPr txBox="1"/>
          <p:nvPr/>
        </p:nvSpPr>
        <p:spPr>
          <a:xfrm>
            <a:off x="5512856" y="4569786"/>
            <a:ext cx="87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Bospor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>
            <a:off x="19007" y="5200921"/>
            <a:ext cx="966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bg1"/>
                </a:solidFill>
                <a:latin typeface="Ubuntu" panose="020B0504030602030204" pitchFamily="34" charset="0"/>
              </a:rPr>
              <a:t>Gibraltársky prieliv</a:t>
            </a:r>
            <a:endParaRPr lang="sk-SK" sz="11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5122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 6"/>
          <p:cNvSpPr/>
          <p:nvPr/>
        </p:nvSpPr>
        <p:spPr>
          <a:xfrm>
            <a:off x="-4306" y="6430924"/>
            <a:ext cx="9148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Ako správna odpoveď sa uznáva aspoň 5 správne pomenovaných prvkov. </a:t>
            </a:r>
            <a:endParaRPr lang="sk-SK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67236" y="64104"/>
            <a:ext cx="26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Ubuntu" panose="020B0504030602030204" pitchFamily="34" charset="0"/>
              </a:rPr>
              <a:t>Poloha Európy  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  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23436" y="67697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Otázka za 400 bodov</a:t>
            </a:r>
            <a:endParaRPr lang="sk-SK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1" name="Picture 2" descr="https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524435"/>
            <a:ext cx="8101003" cy="5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pixabay.com/static/uploads/photo/2013/07/12/17/00/approved-151676_64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67" y="6025662"/>
            <a:ext cx="626086" cy="6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"/>
          <p:cNvSpPr/>
          <p:nvPr/>
        </p:nvSpPr>
        <p:spPr>
          <a:xfrm>
            <a:off x="-4305" y="6401512"/>
            <a:ext cx="9093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Ubuntu" panose="020B0504030602030204" pitchFamily="34" charset="0"/>
              </a:rPr>
              <a:t>Pomenujte na mape vyznačené ostrovy</a:t>
            </a:r>
            <a:endParaRPr lang="sk-SK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TextovéPole 6"/>
          <p:cNvSpPr txBox="1"/>
          <p:nvPr/>
        </p:nvSpPr>
        <p:spPr>
          <a:xfrm>
            <a:off x="1987360" y="602583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1.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TextovéPole 6"/>
          <p:cNvSpPr txBox="1"/>
          <p:nvPr/>
        </p:nvSpPr>
        <p:spPr>
          <a:xfrm>
            <a:off x="2229408" y="3051372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2.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2695572" y="5087992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3.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2782880" y="4764764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4.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>
            <a:off x="3532141" y="5426546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5.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>
            <a:off x="4954544" y="5777838"/>
            <a:ext cx="46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6.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2" name="TextovéPole 6"/>
          <p:cNvSpPr txBox="1"/>
          <p:nvPr/>
        </p:nvSpPr>
        <p:spPr>
          <a:xfrm>
            <a:off x="1689301" y="2767217"/>
            <a:ext cx="45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7.</a:t>
            </a:r>
            <a:endParaRPr lang="sk-SK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0" y="6333565"/>
            <a:ext cx="9144000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1" y="7755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/>
                </a:solidFill>
                <a:latin typeface="Ubuntu" panose="020B0504030602030204" pitchFamily="34" charset="0"/>
              </a:rPr>
              <a:t>Odpoveď</a:t>
            </a:r>
            <a:endParaRPr lang="sk-SK" b="1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3" name="Picture 2" descr="https://upload.wikimedia.org/wikipedia/commons/1/1b/Europe_satellite_ortho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524435"/>
            <a:ext cx="8101003" cy="58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5"/>
          <p:cNvSpPr/>
          <p:nvPr/>
        </p:nvSpPr>
        <p:spPr>
          <a:xfrm rot="5400000">
            <a:off x="5976170" y="3165152"/>
            <a:ext cx="5812391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élník 5"/>
          <p:cNvSpPr/>
          <p:nvPr/>
        </p:nvSpPr>
        <p:spPr>
          <a:xfrm rot="5400000">
            <a:off x="-2648284" y="3165153"/>
            <a:ext cx="5812393" cy="524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2" name="Picture 2" descr="http://pixabay.com/static/uploads/photo/2013/07/13/10/24/glossy-157164_64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5979783"/>
            <a:ext cx="677243" cy="6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6"/>
          <p:cNvSpPr/>
          <p:nvPr/>
        </p:nvSpPr>
        <p:spPr>
          <a:xfrm>
            <a:off x="-4306" y="6430924"/>
            <a:ext cx="9148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solidFill>
                  <a:schemeClr val="bg1"/>
                </a:solidFill>
                <a:latin typeface="Ubuntu" panose="020B0504030602030204" pitchFamily="34" charset="0"/>
              </a:rPr>
              <a:t>Ako správna odpoveď sa uznáva aspoň 6 správne pomenovaných prvkov. </a:t>
            </a:r>
            <a:endParaRPr lang="sk-SK" sz="1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TextovéPole 6"/>
          <p:cNvSpPr txBox="1"/>
          <p:nvPr/>
        </p:nvSpPr>
        <p:spPr>
          <a:xfrm>
            <a:off x="1973504" y="641383"/>
            <a:ext cx="62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Island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TextovéPole 6"/>
          <p:cNvSpPr txBox="1"/>
          <p:nvPr/>
        </p:nvSpPr>
        <p:spPr>
          <a:xfrm>
            <a:off x="1588273" y="2780540"/>
            <a:ext cx="541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Írsko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TextovéPole 6"/>
          <p:cNvSpPr txBox="1"/>
          <p:nvPr/>
        </p:nvSpPr>
        <p:spPr>
          <a:xfrm rot="4936440">
            <a:off x="1808092" y="2864407"/>
            <a:ext cx="121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Veľká Británia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TextovéPole 6"/>
          <p:cNvSpPr txBox="1"/>
          <p:nvPr/>
        </p:nvSpPr>
        <p:spPr>
          <a:xfrm>
            <a:off x="2572268" y="5112297"/>
            <a:ext cx="77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Sardínia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TextovéPole 6"/>
          <p:cNvSpPr txBox="1"/>
          <p:nvPr/>
        </p:nvSpPr>
        <p:spPr>
          <a:xfrm>
            <a:off x="2624964" y="4786967"/>
            <a:ext cx="721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Korzika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2" name="TextovéPole 6"/>
          <p:cNvSpPr txBox="1"/>
          <p:nvPr/>
        </p:nvSpPr>
        <p:spPr>
          <a:xfrm>
            <a:off x="3451193" y="5821900"/>
            <a:ext cx="62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Sicília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3" name="TextovéPole 6"/>
          <p:cNvSpPr txBox="1"/>
          <p:nvPr/>
        </p:nvSpPr>
        <p:spPr>
          <a:xfrm>
            <a:off x="4817149" y="6053256"/>
            <a:ext cx="62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Ubuntu" panose="020B0504030602030204" pitchFamily="34" charset="0"/>
              </a:rPr>
              <a:t>Kréta</a:t>
            </a:r>
            <a:endParaRPr lang="sk-SK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dda3d6d3981786f3748c20d45d11a07438cf25"/>
  <p:tag name="ISPRING_SCORM_RATE_SLIDES" val="0"/>
  <p:tag name="ISPRING_SCORM_RATE_QUIZZES" val="0"/>
  <p:tag name="ISPRING_SCORM_PASSING_SCORE" val="0.0000000000"/>
  <p:tag name="GENSWF_OUTPUT_FILE_NAME" val="aaaa"/>
  <p:tag name="ISPRING_RESOURCE_PATHS_HASH_2" val="5759277af0e3357f5985ae74258391f86d3774f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991D96E-492A-497A-8D95-DE440C1C75D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982F7A3-9327-49C6-9FBB-455F4415DAA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A630040-4122-487B-B1C2-15231CBF6D5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5FFFA5C-341A-4AD9-A940-838E9BB8310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C6D33DA-0A16-4D1D-A7DB-643A449E4C2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2E4D7F2-E49F-4CF5-8DE6-56237B5760D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3B3DEEA-21C8-477A-9721-B6E5A8C8DF3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EE80F00-B388-44EB-A5F3-C383347DB59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5E3B076-9760-42FB-9061-FDC0A87235E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10F715D-F5B7-44F9-AB42-E5525778A7D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502266B-01FF-4EE1-83C4-9DAA9955C88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57D39C8-E604-47D8-AAAE-E538EB9E6DD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5054AD2-D915-4B45-9129-B1FE7ACF740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B2E7B83-E5F9-452E-9BE2-B9687878A8F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E0F10EB-5D72-4295-B9FF-87E5C3FD810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4B435A1-EA1D-49E4-BEC4-51941DEDD08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8F384B9-175A-451A-BA73-742124D0B80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607254F-D922-45B6-911C-CF32849AFBD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C163C07-678C-4CE3-B394-96D115C96DE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51E4519-3322-4A93-8119-6785E01DEA6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A54599E-2F5C-40D2-8D58-EFF861B74D10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A4CD3CA-A0CB-4581-985F-32E51312F4B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607B8FA-662C-4A75-8062-07B4B452CD9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928C11E-AC28-48B0-94CE-183B21063E0F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18BD1C3-9045-4A4D-AD49-71494D2D467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1430DAA-FDE6-4F3A-9529-C72D7438530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3D07BE9-5BC1-441E-83BA-341BF7D4642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2D4EB77-2F3B-4DE1-8F99-8A37EBEDF49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7E9CA83-4B5D-4A8B-B1EF-48C0A448A9A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6CC4474-1898-4C2C-AD4C-FF8B38B5810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492D861E-69E2-4AD9-A19D-878B9E686B9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E4432D1-C46A-4974-91F0-FBC673F5C1C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41A8CF8-3BED-42E2-8C5A-81F2B82356A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F91982E-3358-47A3-B784-CCF6901451D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EBC50D3-AA0E-466C-9BFB-53F1F1A017B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72E4B1A-E777-42AA-BD2B-3EDA766A7F0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990E803-DCE4-4D28-95FD-D5B9BE590DF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2305E6C8-9CD3-4EC9-8672-75AE03E20016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DE4C83D-A926-4270-8963-EC634C6BC50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9249B23-FB70-49C1-A778-A800E85F8ED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BA53818-D4F8-4E70-A58A-4B00CA67568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B55F2E41-6EDC-48EB-A5DD-65FD3465632C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EDEFFCE7-0C5E-49BD-AF1F-5B7AD9D82CA2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B1BA0B1D-3CB7-40E0-AC1E-A73C3BB91E3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0F524F5-EC7D-4DFA-A86F-D19A2AFC7A6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88F21D3-1A27-424D-9F2D-B96EA2C9B8D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6E9031A-F4B8-40D9-8F68-E7FD134C129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358D2BE-7021-4CDF-BD8F-A84DF8664A7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1DF95DA-D15A-4397-93DA-1EAAAEBDA36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AE56558-DD9A-4781-9B50-DA5D50C778E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C8512E3-BF14-41C8-A57E-0E3318C17AC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CB02FE3-8F0C-42EA-9AA3-0BD515B8E4B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45A345B-F292-4077-940C-10934D9D2BE7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2F9F472-72F4-4BB8-8D31-95DFB0729FAE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6DAAF8B-500D-4986-BC2C-F25F011D537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6D0C8FB-F419-4EDA-9165-B12A5B01394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DBEFF847-5371-487F-AC9E-DFF84F2DC4B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43E802B-BF7C-49E0-B751-93981344C635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C5CC0C9-DDB1-43B2-BEFD-19453DFC453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801CA782-F3A0-4122-8828-02D983D58EE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2DEF8D2-0887-445F-8E80-001CF88374C7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B1D662D1-8B20-4906-88B1-4E0F821A9460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C972C1E-B039-473B-819B-EBA764D34B5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9EE4D47-C694-4CE7-8E79-6B7DA6720DA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A6C131B-3085-45CB-9095-AB87CE8C07F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1B8C1A9-3458-4A89-9BA7-D887559D1D6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A82D5F4-8B81-4BAA-B1B6-E82ED66CA3C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1807</Words>
  <Application>Microsoft Office PowerPoint</Application>
  <PresentationFormat>Prezentácia na obrazovke (4:3)</PresentationFormat>
  <Paragraphs>432</Paragraphs>
  <Slides>56</Slides>
  <Notes>56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Ubuntu</vt:lpstr>
      <vt:lpstr>Motiv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creator>Peter Farárik</dc:creator>
  <cp:lastModifiedBy>Peter Farárik</cp:lastModifiedBy>
  <cp:revision>139</cp:revision>
  <dcterms:created xsi:type="dcterms:W3CDTF">2014-11-27T10:15:47Z</dcterms:created>
  <dcterms:modified xsi:type="dcterms:W3CDTF">2018-10-01T20:49:39Z</dcterms:modified>
</cp:coreProperties>
</file>