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5847-44FC-4DDC-B80A-3BE9028EA4C7}" type="datetimeFigureOut">
              <a:rPr lang="sk-SK" smtClean="0"/>
              <a:t>02.11.2016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F17B-C178-4D4D-9A76-CA96C9547D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045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5847-44FC-4DDC-B80A-3BE9028EA4C7}" type="datetimeFigureOut">
              <a:rPr lang="sk-SK" smtClean="0"/>
              <a:t>02.11.2016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F17B-C178-4D4D-9A76-CA96C9547D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627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5847-44FC-4DDC-B80A-3BE9028EA4C7}" type="datetimeFigureOut">
              <a:rPr lang="sk-SK" smtClean="0"/>
              <a:t>02.11.2016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F17B-C178-4D4D-9A76-CA96C9547D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877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5847-44FC-4DDC-B80A-3BE9028EA4C7}" type="datetimeFigureOut">
              <a:rPr lang="sk-SK" smtClean="0"/>
              <a:t>02.11.2016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F17B-C178-4D4D-9A76-CA96C9547D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535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5847-44FC-4DDC-B80A-3BE9028EA4C7}" type="datetimeFigureOut">
              <a:rPr lang="sk-SK" smtClean="0"/>
              <a:t>02.11.2016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F17B-C178-4D4D-9A76-CA96C9547D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1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5847-44FC-4DDC-B80A-3BE9028EA4C7}" type="datetimeFigureOut">
              <a:rPr lang="sk-SK" smtClean="0"/>
              <a:t>02.11.2016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F17B-C178-4D4D-9A76-CA96C9547D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301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5847-44FC-4DDC-B80A-3BE9028EA4C7}" type="datetimeFigureOut">
              <a:rPr lang="sk-SK" smtClean="0"/>
              <a:t>02.11.2016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F17B-C178-4D4D-9A76-CA96C9547D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531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5847-44FC-4DDC-B80A-3BE9028EA4C7}" type="datetimeFigureOut">
              <a:rPr lang="sk-SK" smtClean="0"/>
              <a:t>02.11.2016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F17B-C178-4D4D-9A76-CA96C9547D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5847-44FC-4DDC-B80A-3BE9028EA4C7}" type="datetimeFigureOut">
              <a:rPr lang="sk-SK" smtClean="0"/>
              <a:t>02.11.2016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F17B-C178-4D4D-9A76-CA96C9547D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705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5847-44FC-4DDC-B80A-3BE9028EA4C7}" type="datetimeFigureOut">
              <a:rPr lang="sk-SK" smtClean="0"/>
              <a:t>02.11.2016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F17B-C178-4D4D-9A76-CA96C9547D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194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5847-44FC-4DDC-B80A-3BE9028EA4C7}" type="datetimeFigureOut">
              <a:rPr lang="sk-SK" smtClean="0"/>
              <a:t>02.11.2016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F17B-C178-4D4D-9A76-CA96C9547D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209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5847-44FC-4DDC-B80A-3BE9028EA4C7}" type="datetimeFigureOut">
              <a:rPr lang="sk-SK" smtClean="0"/>
              <a:t>02.11.2016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AF17B-C178-4D4D-9A76-CA96C9547D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120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kupina 69"/>
          <p:cNvGrpSpPr/>
          <p:nvPr/>
        </p:nvGrpSpPr>
        <p:grpSpPr>
          <a:xfrm>
            <a:off x="173497" y="1440552"/>
            <a:ext cx="9576726" cy="5292000"/>
            <a:chOff x="35274" y="1473419"/>
            <a:chExt cx="9576726" cy="5292000"/>
          </a:xfrm>
        </p:grpSpPr>
        <p:sp>
          <p:nvSpPr>
            <p:cNvPr id="4" name="Obdĺžnik 3"/>
            <p:cNvSpPr/>
            <p:nvPr/>
          </p:nvSpPr>
          <p:spPr>
            <a:xfrm>
              <a:off x="36000" y="1473419"/>
              <a:ext cx="9576000" cy="5292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6" name="Rovná spojnica 5"/>
            <p:cNvCxnSpPr/>
            <p:nvPr/>
          </p:nvCxnSpPr>
          <p:spPr>
            <a:xfrm>
              <a:off x="288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>
              <a:off x="540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ovná spojnica 7"/>
            <p:cNvCxnSpPr/>
            <p:nvPr/>
          </p:nvCxnSpPr>
          <p:spPr>
            <a:xfrm>
              <a:off x="792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nica 8"/>
            <p:cNvCxnSpPr/>
            <p:nvPr/>
          </p:nvCxnSpPr>
          <p:spPr>
            <a:xfrm>
              <a:off x="1044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9"/>
            <p:cNvCxnSpPr/>
            <p:nvPr/>
          </p:nvCxnSpPr>
          <p:spPr>
            <a:xfrm>
              <a:off x="1296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10"/>
            <p:cNvCxnSpPr/>
            <p:nvPr/>
          </p:nvCxnSpPr>
          <p:spPr>
            <a:xfrm>
              <a:off x="1548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>
              <a:off x="1800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>
              <a:off x="2052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/>
            <p:nvPr/>
          </p:nvCxnSpPr>
          <p:spPr>
            <a:xfrm>
              <a:off x="2304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/>
            <p:nvPr/>
          </p:nvCxnSpPr>
          <p:spPr>
            <a:xfrm>
              <a:off x="2556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>
              <a:off x="2808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>
              <a:off x="3060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17"/>
            <p:cNvCxnSpPr/>
            <p:nvPr/>
          </p:nvCxnSpPr>
          <p:spPr>
            <a:xfrm>
              <a:off x="3312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18"/>
            <p:cNvCxnSpPr/>
            <p:nvPr/>
          </p:nvCxnSpPr>
          <p:spPr>
            <a:xfrm>
              <a:off x="3564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>
              <a:off x="3816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>
              <a:off x="4068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ovná spojnica 21"/>
            <p:cNvCxnSpPr/>
            <p:nvPr/>
          </p:nvCxnSpPr>
          <p:spPr>
            <a:xfrm>
              <a:off x="4320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ovná spojnica 22"/>
            <p:cNvCxnSpPr/>
            <p:nvPr/>
          </p:nvCxnSpPr>
          <p:spPr>
            <a:xfrm>
              <a:off x="4572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ovná spojnica 23"/>
            <p:cNvCxnSpPr/>
            <p:nvPr/>
          </p:nvCxnSpPr>
          <p:spPr>
            <a:xfrm>
              <a:off x="4824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ovná spojnica 24"/>
            <p:cNvCxnSpPr/>
            <p:nvPr/>
          </p:nvCxnSpPr>
          <p:spPr>
            <a:xfrm>
              <a:off x="5076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ovná spojnica 25"/>
            <p:cNvCxnSpPr/>
            <p:nvPr/>
          </p:nvCxnSpPr>
          <p:spPr>
            <a:xfrm>
              <a:off x="5328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ovná spojnica 26"/>
            <p:cNvCxnSpPr/>
            <p:nvPr/>
          </p:nvCxnSpPr>
          <p:spPr>
            <a:xfrm>
              <a:off x="5580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ovná spojnica 27"/>
            <p:cNvCxnSpPr/>
            <p:nvPr/>
          </p:nvCxnSpPr>
          <p:spPr>
            <a:xfrm>
              <a:off x="5832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ovná spojnica 28"/>
            <p:cNvCxnSpPr/>
            <p:nvPr/>
          </p:nvCxnSpPr>
          <p:spPr>
            <a:xfrm>
              <a:off x="6084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29"/>
            <p:cNvCxnSpPr/>
            <p:nvPr/>
          </p:nvCxnSpPr>
          <p:spPr>
            <a:xfrm>
              <a:off x="6336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ovná spojnica 30"/>
            <p:cNvCxnSpPr/>
            <p:nvPr/>
          </p:nvCxnSpPr>
          <p:spPr>
            <a:xfrm>
              <a:off x="6588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ovná spojnica 31"/>
            <p:cNvCxnSpPr/>
            <p:nvPr/>
          </p:nvCxnSpPr>
          <p:spPr>
            <a:xfrm>
              <a:off x="6840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ovná spojnica 32"/>
            <p:cNvCxnSpPr/>
            <p:nvPr/>
          </p:nvCxnSpPr>
          <p:spPr>
            <a:xfrm>
              <a:off x="7092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ovná spojnica 33"/>
            <p:cNvCxnSpPr/>
            <p:nvPr/>
          </p:nvCxnSpPr>
          <p:spPr>
            <a:xfrm>
              <a:off x="7344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ovná spojnica 34"/>
            <p:cNvCxnSpPr/>
            <p:nvPr/>
          </p:nvCxnSpPr>
          <p:spPr>
            <a:xfrm>
              <a:off x="7596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ovná spojnica 35"/>
            <p:cNvCxnSpPr/>
            <p:nvPr/>
          </p:nvCxnSpPr>
          <p:spPr>
            <a:xfrm>
              <a:off x="7848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ovná spojnica 36"/>
            <p:cNvCxnSpPr/>
            <p:nvPr/>
          </p:nvCxnSpPr>
          <p:spPr>
            <a:xfrm>
              <a:off x="8100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ovná spojnica 37"/>
            <p:cNvCxnSpPr/>
            <p:nvPr/>
          </p:nvCxnSpPr>
          <p:spPr>
            <a:xfrm>
              <a:off x="8352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ovná spojnica 38"/>
            <p:cNvCxnSpPr/>
            <p:nvPr/>
          </p:nvCxnSpPr>
          <p:spPr>
            <a:xfrm>
              <a:off x="8604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ovná spojnica 39"/>
            <p:cNvCxnSpPr/>
            <p:nvPr/>
          </p:nvCxnSpPr>
          <p:spPr>
            <a:xfrm>
              <a:off x="8856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ovná spojnica 40"/>
            <p:cNvCxnSpPr/>
            <p:nvPr/>
          </p:nvCxnSpPr>
          <p:spPr>
            <a:xfrm>
              <a:off x="9108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ovná spojnica 41"/>
            <p:cNvCxnSpPr/>
            <p:nvPr/>
          </p:nvCxnSpPr>
          <p:spPr>
            <a:xfrm>
              <a:off x="9360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ovná spojnica 46"/>
            <p:cNvCxnSpPr/>
            <p:nvPr/>
          </p:nvCxnSpPr>
          <p:spPr>
            <a:xfrm>
              <a:off x="36000" y="1725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ovná spojnica 47"/>
            <p:cNvCxnSpPr/>
            <p:nvPr/>
          </p:nvCxnSpPr>
          <p:spPr>
            <a:xfrm>
              <a:off x="36000" y="1977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ovná spojnica 48"/>
            <p:cNvCxnSpPr/>
            <p:nvPr/>
          </p:nvCxnSpPr>
          <p:spPr>
            <a:xfrm>
              <a:off x="36000" y="2229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ovná spojnica 49"/>
            <p:cNvCxnSpPr/>
            <p:nvPr/>
          </p:nvCxnSpPr>
          <p:spPr>
            <a:xfrm>
              <a:off x="36000" y="2481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ovná spojnica 50"/>
            <p:cNvCxnSpPr/>
            <p:nvPr/>
          </p:nvCxnSpPr>
          <p:spPr>
            <a:xfrm>
              <a:off x="36000" y="2733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ovná spojnica 51"/>
            <p:cNvCxnSpPr/>
            <p:nvPr/>
          </p:nvCxnSpPr>
          <p:spPr>
            <a:xfrm>
              <a:off x="36000" y="2985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ovná spojnica 52"/>
            <p:cNvCxnSpPr/>
            <p:nvPr/>
          </p:nvCxnSpPr>
          <p:spPr>
            <a:xfrm>
              <a:off x="36000" y="3237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ovná spojnica 53"/>
            <p:cNvCxnSpPr/>
            <p:nvPr/>
          </p:nvCxnSpPr>
          <p:spPr>
            <a:xfrm>
              <a:off x="36000" y="3489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ovná spojnica 54"/>
            <p:cNvCxnSpPr/>
            <p:nvPr/>
          </p:nvCxnSpPr>
          <p:spPr>
            <a:xfrm>
              <a:off x="36000" y="3741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ovná spojnica 55"/>
            <p:cNvCxnSpPr/>
            <p:nvPr/>
          </p:nvCxnSpPr>
          <p:spPr>
            <a:xfrm>
              <a:off x="36000" y="3993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ovná spojnica 56"/>
            <p:cNvCxnSpPr/>
            <p:nvPr/>
          </p:nvCxnSpPr>
          <p:spPr>
            <a:xfrm>
              <a:off x="36000" y="4245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ovná spojnica 57"/>
            <p:cNvCxnSpPr/>
            <p:nvPr/>
          </p:nvCxnSpPr>
          <p:spPr>
            <a:xfrm>
              <a:off x="36000" y="4497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ovná spojnica 58"/>
            <p:cNvCxnSpPr/>
            <p:nvPr/>
          </p:nvCxnSpPr>
          <p:spPr>
            <a:xfrm>
              <a:off x="35274" y="4749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ovná spojnica 59"/>
            <p:cNvCxnSpPr/>
            <p:nvPr/>
          </p:nvCxnSpPr>
          <p:spPr>
            <a:xfrm>
              <a:off x="35274" y="5001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ovná spojnica 60"/>
            <p:cNvCxnSpPr/>
            <p:nvPr/>
          </p:nvCxnSpPr>
          <p:spPr>
            <a:xfrm>
              <a:off x="35274" y="5253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ovná spojnica 61"/>
            <p:cNvCxnSpPr/>
            <p:nvPr/>
          </p:nvCxnSpPr>
          <p:spPr>
            <a:xfrm>
              <a:off x="35274" y="5505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ovná spojnica 62"/>
            <p:cNvCxnSpPr/>
            <p:nvPr/>
          </p:nvCxnSpPr>
          <p:spPr>
            <a:xfrm>
              <a:off x="35274" y="5757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ovná spojnica 63"/>
            <p:cNvCxnSpPr/>
            <p:nvPr/>
          </p:nvCxnSpPr>
          <p:spPr>
            <a:xfrm>
              <a:off x="35274" y="6009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ovná spojnica 64"/>
            <p:cNvCxnSpPr/>
            <p:nvPr/>
          </p:nvCxnSpPr>
          <p:spPr>
            <a:xfrm>
              <a:off x="35274" y="6261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ovná spojnica 65"/>
            <p:cNvCxnSpPr/>
            <p:nvPr/>
          </p:nvCxnSpPr>
          <p:spPr>
            <a:xfrm>
              <a:off x="35274" y="6513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bdĺžnik 1"/>
          <p:cNvSpPr/>
          <p:nvPr/>
        </p:nvSpPr>
        <p:spPr>
          <a:xfrm>
            <a:off x="173497" y="758597"/>
            <a:ext cx="252000" cy="2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89714" y="-28990"/>
            <a:ext cx="361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Ubuntu" panose="020B0504030602030204" pitchFamily="34" charset="0"/>
              </a:rPr>
              <a:t>Aký veľký je ktorý štát?</a:t>
            </a:r>
            <a:endParaRPr lang="sk-SK" dirty="0">
              <a:latin typeface="Ubuntu" panose="020B0504030602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25860" y="691173"/>
            <a:ext cx="15123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latin typeface="Ubuntu" panose="020B0504030602030204" pitchFamily="34" charset="0"/>
              </a:rPr>
              <a:t>= 100 000 km</a:t>
            </a:r>
            <a:r>
              <a:rPr lang="sk-SK" sz="1600" baseline="30000" dirty="0" smtClean="0">
                <a:latin typeface="Ubuntu" panose="020B0504030602030204" pitchFamily="34" charset="0"/>
              </a:rPr>
              <a:t>2</a:t>
            </a:r>
            <a:endParaRPr lang="sk-SK" sz="1600" baseline="30000" dirty="0">
              <a:latin typeface="Ubuntu" panose="020B0504030602030204" pitchFamily="34" charset="0"/>
            </a:endParaRPr>
          </a:p>
        </p:txBody>
      </p:sp>
      <p:sp>
        <p:nvSpPr>
          <p:cNvPr id="67" name="BlokTextu 66"/>
          <p:cNvSpPr txBox="1"/>
          <p:nvPr/>
        </p:nvSpPr>
        <p:spPr>
          <a:xfrm>
            <a:off x="3287330" y="-31533"/>
            <a:ext cx="1970463" cy="1337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Slovensko: 49 036 km</a:t>
            </a:r>
            <a:r>
              <a:rPr lang="sk-SK" sz="1100" baseline="30000" dirty="0" smtClean="0">
                <a:latin typeface="Ubuntu" panose="020B0504030602030204" pitchFamily="34" charset="0"/>
              </a:rPr>
              <a:t>2</a:t>
            </a: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Taliansko: 301 336 km</a:t>
            </a:r>
            <a:r>
              <a:rPr lang="sk-SK" sz="1100" baseline="30000" dirty="0">
                <a:latin typeface="Ubuntu" panose="020B0504030602030204" pitchFamily="34" charset="0"/>
              </a:rPr>
              <a:t>2</a:t>
            </a:r>
            <a:endParaRPr lang="sk-SK" sz="1100" dirty="0" smtClean="0">
              <a:latin typeface="Ubuntu" panose="020B0504030602030204" pitchFamily="34" charset="0"/>
            </a:endParaRPr>
          </a:p>
          <a:p>
            <a:pPr>
              <a:lnSpc>
                <a:spcPct val="125000"/>
              </a:lnSpc>
            </a:pPr>
            <a:r>
              <a:rPr lang="sk-SK" sz="1100" dirty="0">
                <a:latin typeface="Ubuntu" panose="020B0504030602030204" pitchFamily="34" charset="0"/>
              </a:rPr>
              <a:t>India: </a:t>
            </a:r>
            <a:r>
              <a:rPr lang="sk-SK" sz="1100" dirty="0" smtClean="0">
                <a:latin typeface="Ubuntu" panose="020B0504030602030204" pitchFamily="34" charset="0"/>
              </a:rPr>
              <a:t>3 287 263 km</a:t>
            </a:r>
            <a:r>
              <a:rPr lang="sk-SK" sz="1100" baseline="30000" dirty="0" smtClean="0">
                <a:latin typeface="Ubuntu" panose="020B0504030602030204" pitchFamily="34" charset="0"/>
              </a:rPr>
              <a:t>2</a:t>
            </a:r>
          </a:p>
          <a:p>
            <a:pPr>
              <a:lnSpc>
                <a:spcPct val="125000"/>
              </a:lnSpc>
            </a:pPr>
            <a:r>
              <a:rPr lang="sk-SK" sz="1100" dirty="0">
                <a:latin typeface="Ubuntu" panose="020B0504030602030204" pitchFamily="34" charset="0"/>
              </a:rPr>
              <a:t>Alžírsko:  </a:t>
            </a:r>
            <a:r>
              <a:rPr lang="sk-SK" sz="1100" dirty="0" smtClean="0">
                <a:latin typeface="Ubuntu" panose="020B0504030602030204" pitchFamily="34" charset="0"/>
              </a:rPr>
              <a:t>2 381 741 km</a:t>
            </a:r>
            <a:r>
              <a:rPr lang="sk-SK" sz="1100" baseline="30000" dirty="0" smtClean="0">
                <a:latin typeface="Ubuntu" panose="020B0504030602030204" pitchFamily="34" charset="0"/>
              </a:rPr>
              <a:t>2</a:t>
            </a:r>
          </a:p>
          <a:p>
            <a:pPr>
              <a:lnSpc>
                <a:spcPct val="125000"/>
              </a:lnSpc>
            </a:pPr>
            <a:r>
              <a:rPr lang="sk-SK" sz="1100" dirty="0">
                <a:latin typeface="Ubuntu" panose="020B0504030602030204" pitchFamily="34" charset="0"/>
              </a:rPr>
              <a:t>Peru:  </a:t>
            </a:r>
            <a:r>
              <a:rPr lang="sk-SK" sz="1100" dirty="0" smtClean="0">
                <a:latin typeface="Ubuntu" panose="020B0504030602030204" pitchFamily="34" charset="0"/>
              </a:rPr>
              <a:t>1 285 216 km</a:t>
            </a:r>
            <a:r>
              <a:rPr lang="sk-SK" sz="1100" baseline="30000" dirty="0" smtClean="0">
                <a:latin typeface="Ubuntu" panose="020B0504030602030204" pitchFamily="34" charset="0"/>
              </a:rPr>
              <a:t>2</a:t>
            </a:r>
          </a:p>
          <a:p>
            <a:pPr>
              <a:lnSpc>
                <a:spcPct val="125000"/>
              </a:lnSpc>
            </a:pPr>
            <a:r>
              <a:rPr lang="sk-SK" sz="1100" dirty="0">
                <a:latin typeface="Ubuntu" panose="020B0504030602030204" pitchFamily="34" charset="0"/>
              </a:rPr>
              <a:t>Etiópia: 1 104 </a:t>
            </a:r>
            <a:r>
              <a:rPr lang="sk-SK" sz="1100" dirty="0" smtClean="0">
                <a:latin typeface="Ubuntu" panose="020B0504030602030204" pitchFamily="34" charset="0"/>
              </a:rPr>
              <a:t>300 km</a:t>
            </a:r>
            <a:r>
              <a:rPr lang="sk-SK" sz="1100" baseline="30000" dirty="0" smtClean="0">
                <a:latin typeface="Ubuntu" panose="020B0504030602030204" pitchFamily="34" charset="0"/>
              </a:rPr>
              <a:t>2</a:t>
            </a:r>
            <a:endParaRPr lang="sk-SK" sz="1100" baseline="30000" dirty="0">
              <a:latin typeface="Ubuntu" panose="020B0504030602030204" pitchFamily="34" charset="0"/>
            </a:endParaRPr>
          </a:p>
        </p:txBody>
      </p:sp>
      <p:sp>
        <p:nvSpPr>
          <p:cNvPr id="68" name="BlokTextu 67"/>
          <p:cNvSpPr txBox="1"/>
          <p:nvPr/>
        </p:nvSpPr>
        <p:spPr>
          <a:xfrm>
            <a:off x="5383468" y="-31533"/>
            <a:ext cx="1970463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Francúzsko:  640 679 km</a:t>
            </a:r>
            <a:r>
              <a:rPr lang="sk-SK" sz="1100" baseline="30000" dirty="0" smtClean="0">
                <a:latin typeface="Ubuntu" panose="020B0504030602030204" pitchFamily="34" charset="0"/>
              </a:rPr>
              <a:t>2</a:t>
            </a:r>
          </a:p>
          <a:p>
            <a:pPr>
              <a:lnSpc>
                <a:spcPct val="125000"/>
              </a:lnSpc>
            </a:pPr>
            <a:r>
              <a:rPr lang="sk-SK" sz="1100" dirty="0">
                <a:latin typeface="Ubuntu" panose="020B0504030602030204" pitchFamily="34" charset="0"/>
              </a:rPr>
              <a:t>Ukrajina: 603 </a:t>
            </a:r>
            <a:r>
              <a:rPr lang="sk-SK" sz="1100" dirty="0" smtClean="0">
                <a:latin typeface="Ubuntu" panose="020B0504030602030204" pitchFamily="34" charset="0"/>
              </a:rPr>
              <a:t>700 km</a:t>
            </a:r>
            <a:r>
              <a:rPr lang="sk-SK" sz="1100" baseline="30000" dirty="0" smtClean="0">
                <a:latin typeface="Ubuntu" panose="020B0504030602030204" pitchFamily="34" charset="0"/>
              </a:rPr>
              <a:t>2</a:t>
            </a:r>
            <a:endParaRPr lang="sk-SK" sz="1100" dirty="0">
              <a:latin typeface="Ubuntu" panose="020B0504030602030204" pitchFamily="34" charset="0"/>
            </a:endParaRP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Afganistan:  652230 km</a:t>
            </a:r>
            <a:r>
              <a:rPr lang="sk-SK" sz="1100" baseline="30000" dirty="0" smtClean="0">
                <a:latin typeface="Ubuntu" panose="020B0504030602030204" pitchFamily="34" charset="0"/>
              </a:rPr>
              <a:t>2</a:t>
            </a:r>
            <a:endParaRPr lang="sk-SK" sz="1100" dirty="0" smtClean="0">
              <a:latin typeface="Ubuntu" panose="020B0504030602030204" pitchFamily="34" charset="0"/>
            </a:endParaRP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Uruguaj</a:t>
            </a:r>
            <a:r>
              <a:rPr lang="sk-SK" sz="1100" dirty="0">
                <a:latin typeface="Ubuntu" panose="020B0504030602030204" pitchFamily="34" charset="0"/>
              </a:rPr>
              <a:t>: </a:t>
            </a:r>
            <a:r>
              <a:rPr lang="sk-SK" sz="1100" dirty="0" smtClean="0">
                <a:latin typeface="Ubuntu" panose="020B0504030602030204" pitchFamily="34" charset="0"/>
              </a:rPr>
              <a:t>176 215 km</a:t>
            </a:r>
            <a:r>
              <a:rPr lang="sk-SK" sz="1100" baseline="30000" dirty="0" smtClean="0">
                <a:latin typeface="Ubuntu" panose="020B0504030602030204" pitchFamily="34" charset="0"/>
              </a:rPr>
              <a:t>2</a:t>
            </a: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USA:  </a:t>
            </a:r>
            <a:r>
              <a:rPr lang="sk-SK" sz="1100" dirty="0">
                <a:latin typeface="Ubuntu" panose="020B0504030602030204" pitchFamily="34" charset="0"/>
              </a:rPr>
              <a:t>9 629 091 </a:t>
            </a:r>
            <a:r>
              <a:rPr lang="sk-SK" sz="1100" dirty="0" smtClean="0">
                <a:latin typeface="Ubuntu" panose="020B0504030602030204" pitchFamily="34" charset="0"/>
              </a:rPr>
              <a:t>km</a:t>
            </a:r>
            <a:r>
              <a:rPr lang="sk-SK" sz="1100" baseline="30000" dirty="0" smtClean="0">
                <a:latin typeface="Ubuntu" panose="020B0504030602030204" pitchFamily="34" charset="0"/>
              </a:rPr>
              <a:t>2</a:t>
            </a: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Čína</a:t>
            </a:r>
            <a:r>
              <a:rPr lang="sk-SK" sz="1100" dirty="0">
                <a:latin typeface="Ubuntu" panose="020B0504030602030204" pitchFamily="34" charset="0"/>
              </a:rPr>
              <a:t>:  9 598 086 </a:t>
            </a:r>
            <a:r>
              <a:rPr lang="sk-SK" sz="1100" dirty="0" smtClean="0">
                <a:latin typeface="Ubuntu" panose="020B0504030602030204" pitchFamily="34" charset="0"/>
              </a:rPr>
              <a:t>km</a:t>
            </a:r>
            <a:r>
              <a:rPr lang="sk-SK" sz="1100" baseline="30000" dirty="0" smtClean="0">
                <a:latin typeface="Ubuntu" panose="020B0504030602030204" pitchFamily="34" charset="0"/>
              </a:rPr>
              <a:t>2</a:t>
            </a:r>
          </a:p>
        </p:txBody>
      </p:sp>
      <p:sp>
        <p:nvSpPr>
          <p:cNvPr id="69" name="BlokTextu 68"/>
          <p:cNvSpPr txBox="1"/>
          <p:nvPr/>
        </p:nvSpPr>
        <p:spPr>
          <a:xfrm>
            <a:off x="7500389" y="-33938"/>
            <a:ext cx="2363409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sk-SK" sz="1100" dirty="0">
                <a:latin typeface="Ubuntu" panose="020B0504030602030204" pitchFamily="34" charset="0"/>
              </a:rPr>
              <a:t>Rusko: 17 098 </a:t>
            </a:r>
            <a:r>
              <a:rPr lang="sk-SK" sz="1100" dirty="0" smtClean="0">
                <a:latin typeface="Ubuntu" panose="020B0504030602030204" pitchFamily="34" charset="0"/>
              </a:rPr>
              <a:t>242 </a:t>
            </a:r>
            <a:r>
              <a:rPr lang="sk-SK" sz="1100" dirty="0">
                <a:latin typeface="Ubuntu" panose="020B0504030602030204" pitchFamily="34" charset="0"/>
              </a:rPr>
              <a:t>km</a:t>
            </a:r>
            <a:r>
              <a:rPr lang="sk-SK" sz="1100" baseline="30000" dirty="0">
                <a:latin typeface="Ubuntu" panose="020B0504030602030204" pitchFamily="34" charset="0"/>
              </a:rPr>
              <a:t>2</a:t>
            </a: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Švédsko</a:t>
            </a:r>
            <a:r>
              <a:rPr lang="sk-SK" sz="1100" dirty="0">
                <a:latin typeface="Ubuntu" panose="020B0504030602030204" pitchFamily="34" charset="0"/>
              </a:rPr>
              <a:t>:  449 964 </a:t>
            </a:r>
            <a:r>
              <a:rPr lang="sk-SK" sz="1100" dirty="0" smtClean="0">
                <a:latin typeface="Ubuntu" panose="020B0504030602030204" pitchFamily="34" charset="0"/>
              </a:rPr>
              <a:t>km</a:t>
            </a:r>
            <a:r>
              <a:rPr lang="sk-SK" sz="1100" baseline="30000" dirty="0" smtClean="0">
                <a:latin typeface="Ubuntu" panose="020B0504030602030204" pitchFamily="34" charset="0"/>
              </a:rPr>
              <a:t>2</a:t>
            </a: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Spojené kráľovstvo:  </a:t>
            </a:r>
            <a:r>
              <a:rPr lang="sk-SK" sz="1100" dirty="0">
                <a:latin typeface="Ubuntu" panose="020B0504030602030204" pitchFamily="34" charset="0"/>
              </a:rPr>
              <a:t>242 </a:t>
            </a:r>
            <a:r>
              <a:rPr lang="sk-SK" sz="1100" dirty="0" smtClean="0">
                <a:latin typeface="Ubuntu" panose="020B0504030602030204" pitchFamily="34" charset="0"/>
              </a:rPr>
              <a:t>900 km</a:t>
            </a:r>
            <a:r>
              <a:rPr lang="sk-SK" sz="1100" baseline="30000" dirty="0" smtClean="0">
                <a:latin typeface="Ubuntu" panose="020B0504030602030204" pitchFamily="34" charset="0"/>
              </a:rPr>
              <a:t>2</a:t>
            </a:r>
            <a:endParaRPr lang="sk-SK" sz="1100" dirty="0" smtClean="0">
              <a:latin typeface="Ubuntu" panose="020B0504030602030204" pitchFamily="34" charset="0"/>
            </a:endParaRP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Poľsko: </a:t>
            </a:r>
            <a:r>
              <a:rPr lang="sk-SK" sz="1100" dirty="0">
                <a:latin typeface="Ubuntu" panose="020B0504030602030204" pitchFamily="34" charset="0"/>
              </a:rPr>
              <a:t>312 </a:t>
            </a:r>
            <a:r>
              <a:rPr lang="sk-SK" sz="1100" dirty="0" smtClean="0">
                <a:latin typeface="Ubuntu" panose="020B0504030602030204" pitchFamily="34" charset="0"/>
              </a:rPr>
              <a:t>685 km</a:t>
            </a:r>
            <a:r>
              <a:rPr lang="sk-SK" sz="1100" baseline="30000" dirty="0" smtClean="0">
                <a:latin typeface="Ubuntu" panose="020B0504030602030204" pitchFamily="34" charset="0"/>
              </a:rPr>
              <a:t>2</a:t>
            </a: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Irán</a:t>
            </a:r>
            <a:r>
              <a:rPr lang="sk-SK" sz="1100" dirty="0">
                <a:latin typeface="Ubuntu" panose="020B0504030602030204" pitchFamily="34" charset="0"/>
              </a:rPr>
              <a:t>:  1 648 </a:t>
            </a:r>
            <a:r>
              <a:rPr lang="sk-SK" sz="1100" dirty="0" smtClean="0">
                <a:latin typeface="Ubuntu" panose="020B0504030602030204" pitchFamily="34" charset="0"/>
              </a:rPr>
              <a:t>195 km</a:t>
            </a:r>
            <a:r>
              <a:rPr lang="sk-SK" sz="1100" baseline="30000" dirty="0" smtClean="0">
                <a:latin typeface="Ubuntu" panose="020B0504030602030204" pitchFamily="34" charset="0"/>
              </a:rPr>
              <a:t>2</a:t>
            </a: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Nemecko</a:t>
            </a:r>
            <a:r>
              <a:rPr lang="sk-SK" sz="1100" dirty="0">
                <a:latin typeface="Ubuntu" panose="020B0504030602030204" pitchFamily="34" charset="0"/>
              </a:rPr>
              <a:t>:  357 022 </a:t>
            </a:r>
            <a:r>
              <a:rPr lang="sk-SK" sz="1100" dirty="0" smtClean="0">
                <a:latin typeface="Ubuntu" panose="020B0504030602030204" pitchFamily="34" charset="0"/>
              </a:rPr>
              <a:t>km</a:t>
            </a:r>
            <a:r>
              <a:rPr lang="sk-SK" sz="1100" baseline="30000" dirty="0" smtClean="0">
                <a:latin typeface="Ubuntu" panose="020B050403060203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4263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kupina 69"/>
          <p:cNvGrpSpPr/>
          <p:nvPr/>
        </p:nvGrpSpPr>
        <p:grpSpPr>
          <a:xfrm>
            <a:off x="173497" y="1440552"/>
            <a:ext cx="9576726" cy="5292000"/>
            <a:chOff x="35274" y="1473419"/>
            <a:chExt cx="9576726" cy="5292000"/>
          </a:xfrm>
        </p:grpSpPr>
        <p:sp>
          <p:nvSpPr>
            <p:cNvPr id="4" name="Obdĺžnik 3"/>
            <p:cNvSpPr/>
            <p:nvPr/>
          </p:nvSpPr>
          <p:spPr>
            <a:xfrm>
              <a:off x="36000" y="1473419"/>
              <a:ext cx="9576000" cy="5292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6" name="Rovná spojnica 5"/>
            <p:cNvCxnSpPr/>
            <p:nvPr/>
          </p:nvCxnSpPr>
          <p:spPr>
            <a:xfrm>
              <a:off x="288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>
              <a:off x="540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ovná spojnica 7"/>
            <p:cNvCxnSpPr/>
            <p:nvPr/>
          </p:nvCxnSpPr>
          <p:spPr>
            <a:xfrm>
              <a:off x="792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nica 8"/>
            <p:cNvCxnSpPr/>
            <p:nvPr/>
          </p:nvCxnSpPr>
          <p:spPr>
            <a:xfrm>
              <a:off x="1044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9"/>
            <p:cNvCxnSpPr/>
            <p:nvPr/>
          </p:nvCxnSpPr>
          <p:spPr>
            <a:xfrm>
              <a:off x="1296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10"/>
            <p:cNvCxnSpPr/>
            <p:nvPr/>
          </p:nvCxnSpPr>
          <p:spPr>
            <a:xfrm>
              <a:off x="1548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>
              <a:off x="1800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>
              <a:off x="2052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/>
            <p:nvPr/>
          </p:nvCxnSpPr>
          <p:spPr>
            <a:xfrm>
              <a:off x="2304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/>
            <p:nvPr/>
          </p:nvCxnSpPr>
          <p:spPr>
            <a:xfrm>
              <a:off x="2556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>
              <a:off x="2808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>
              <a:off x="3060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17"/>
            <p:cNvCxnSpPr/>
            <p:nvPr/>
          </p:nvCxnSpPr>
          <p:spPr>
            <a:xfrm>
              <a:off x="3312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18"/>
            <p:cNvCxnSpPr/>
            <p:nvPr/>
          </p:nvCxnSpPr>
          <p:spPr>
            <a:xfrm>
              <a:off x="3564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>
              <a:off x="3816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>
              <a:off x="4068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ovná spojnica 21"/>
            <p:cNvCxnSpPr/>
            <p:nvPr/>
          </p:nvCxnSpPr>
          <p:spPr>
            <a:xfrm>
              <a:off x="4320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ovná spojnica 22"/>
            <p:cNvCxnSpPr/>
            <p:nvPr/>
          </p:nvCxnSpPr>
          <p:spPr>
            <a:xfrm>
              <a:off x="4572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ovná spojnica 23"/>
            <p:cNvCxnSpPr/>
            <p:nvPr/>
          </p:nvCxnSpPr>
          <p:spPr>
            <a:xfrm>
              <a:off x="4824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ovná spojnica 24"/>
            <p:cNvCxnSpPr/>
            <p:nvPr/>
          </p:nvCxnSpPr>
          <p:spPr>
            <a:xfrm>
              <a:off x="5076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ovná spojnica 25"/>
            <p:cNvCxnSpPr/>
            <p:nvPr/>
          </p:nvCxnSpPr>
          <p:spPr>
            <a:xfrm>
              <a:off x="5328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ovná spojnica 26"/>
            <p:cNvCxnSpPr/>
            <p:nvPr/>
          </p:nvCxnSpPr>
          <p:spPr>
            <a:xfrm>
              <a:off x="5580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ovná spojnica 27"/>
            <p:cNvCxnSpPr/>
            <p:nvPr/>
          </p:nvCxnSpPr>
          <p:spPr>
            <a:xfrm>
              <a:off x="5832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ovná spojnica 28"/>
            <p:cNvCxnSpPr/>
            <p:nvPr/>
          </p:nvCxnSpPr>
          <p:spPr>
            <a:xfrm>
              <a:off x="6084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29"/>
            <p:cNvCxnSpPr/>
            <p:nvPr/>
          </p:nvCxnSpPr>
          <p:spPr>
            <a:xfrm>
              <a:off x="6336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ovná spojnica 30"/>
            <p:cNvCxnSpPr/>
            <p:nvPr/>
          </p:nvCxnSpPr>
          <p:spPr>
            <a:xfrm>
              <a:off x="6588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ovná spojnica 31"/>
            <p:cNvCxnSpPr/>
            <p:nvPr/>
          </p:nvCxnSpPr>
          <p:spPr>
            <a:xfrm>
              <a:off x="6840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ovná spojnica 32"/>
            <p:cNvCxnSpPr/>
            <p:nvPr/>
          </p:nvCxnSpPr>
          <p:spPr>
            <a:xfrm>
              <a:off x="7092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ovná spojnica 33"/>
            <p:cNvCxnSpPr/>
            <p:nvPr/>
          </p:nvCxnSpPr>
          <p:spPr>
            <a:xfrm>
              <a:off x="7344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ovná spojnica 34"/>
            <p:cNvCxnSpPr/>
            <p:nvPr/>
          </p:nvCxnSpPr>
          <p:spPr>
            <a:xfrm>
              <a:off x="7596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ovná spojnica 35"/>
            <p:cNvCxnSpPr/>
            <p:nvPr/>
          </p:nvCxnSpPr>
          <p:spPr>
            <a:xfrm>
              <a:off x="7848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ovná spojnica 36"/>
            <p:cNvCxnSpPr/>
            <p:nvPr/>
          </p:nvCxnSpPr>
          <p:spPr>
            <a:xfrm>
              <a:off x="8100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ovná spojnica 37"/>
            <p:cNvCxnSpPr/>
            <p:nvPr/>
          </p:nvCxnSpPr>
          <p:spPr>
            <a:xfrm>
              <a:off x="8352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ovná spojnica 38"/>
            <p:cNvCxnSpPr/>
            <p:nvPr/>
          </p:nvCxnSpPr>
          <p:spPr>
            <a:xfrm>
              <a:off x="8604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ovná spojnica 39"/>
            <p:cNvCxnSpPr/>
            <p:nvPr/>
          </p:nvCxnSpPr>
          <p:spPr>
            <a:xfrm>
              <a:off x="8856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ovná spojnica 40"/>
            <p:cNvCxnSpPr/>
            <p:nvPr/>
          </p:nvCxnSpPr>
          <p:spPr>
            <a:xfrm>
              <a:off x="9108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ovná spojnica 41"/>
            <p:cNvCxnSpPr/>
            <p:nvPr/>
          </p:nvCxnSpPr>
          <p:spPr>
            <a:xfrm>
              <a:off x="9360000" y="1473419"/>
              <a:ext cx="0" cy="529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ovná spojnica 46"/>
            <p:cNvCxnSpPr/>
            <p:nvPr/>
          </p:nvCxnSpPr>
          <p:spPr>
            <a:xfrm>
              <a:off x="36000" y="1725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ovná spojnica 47"/>
            <p:cNvCxnSpPr/>
            <p:nvPr/>
          </p:nvCxnSpPr>
          <p:spPr>
            <a:xfrm>
              <a:off x="36000" y="1977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ovná spojnica 48"/>
            <p:cNvCxnSpPr/>
            <p:nvPr/>
          </p:nvCxnSpPr>
          <p:spPr>
            <a:xfrm>
              <a:off x="36000" y="2229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ovná spojnica 49"/>
            <p:cNvCxnSpPr/>
            <p:nvPr/>
          </p:nvCxnSpPr>
          <p:spPr>
            <a:xfrm>
              <a:off x="36000" y="2481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ovná spojnica 50"/>
            <p:cNvCxnSpPr/>
            <p:nvPr/>
          </p:nvCxnSpPr>
          <p:spPr>
            <a:xfrm>
              <a:off x="36000" y="2733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ovná spojnica 51"/>
            <p:cNvCxnSpPr/>
            <p:nvPr/>
          </p:nvCxnSpPr>
          <p:spPr>
            <a:xfrm>
              <a:off x="36000" y="2985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ovná spojnica 52"/>
            <p:cNvCxnSpPr/>
            <p:nvPr/>
          </p:nvCxnSpPr>
          <p:spPr>
            <a:xfrm>
              <a:off x="36000" y="3237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ovná spojnica 53"/>
            <p:cNvCxnSpPr/>
            <p:nvPr/>
          </p:nvCxnSpPr>
          <p:spPr>
            <a:xfrm>
              <a:off x="36000" y="3489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ovná spojnica 54"/>
            <p:cNvCxnSpPr/>
            <p:nvPr/>
          </p:nvCxnSpPr>
          <p:spPr>
            <a:xfrm>
              <a:off x="36000" y="3741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ovná spojnica 55"/>
            <p:cNvCxnSpPr/>
            <p:nvPr/>
          </p:nvCxnSpPr>
          <p:spPr>
            <a:xfrm>
              <a:off x="36000" y="3993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ovná spojnica 56"/>
            <p:cNvCxnSpPr/>
            <p:nvPr/>
          </p:nvCxnSpPr>
          <p:spPr>
            <a:xfrm>
              <a:off x="36000" y="4245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ovná spojnica 57"/>
            <p:cNvCxnSpPr/>
            <p:nvPr/>
          </p:nvCxnSpPr>
          <p:spPr>
            <a:xfrm>
              <a:off x="36000" y="4497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ovná spojnica 58"/>
            <p:cNvCxnSpPr/>
            <p:nvPr/>
          </p:nvCxnSpPr>
          <p:spPr>
            <a:xfrm>
              <a:off x="35274" y="4749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ovná spojnica 59"/>
            <p:cNvCxnSpPr/>
            <p:nvPr/>
          </p:nvCxnSpPr>
          <p:spPr>
            <a:xfrm>
              <a:off x="35274" y="5001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ovná spojnica 60"/>
            <p:cNvCxnSpPr/>
            <p:nvPr/>
          </p:nvCxnSpPr>
          <p:spPr>
            <a:xfrm>
              <a:off x="35274" y="5253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ovná spojnica 61"/>
            <p:cNvCxnSpPr/>
            <p:nvPr/>
          </p:nvCxnSpPr>
          <p:spPr>
            <a:xfrm>
              <a:off x="35274" y="5505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ovná spojnica 62"/>
            <p:cNvCxnSpPr/>
            <p:nvPr/>
          </p:nvCxnSpPr>
          <p:spPr>
            <a:xfrm>
              <a:off x="35274" y="5757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ovná spojnica 63"/>
            <p:cNvCxnSpPr/>
            <p:nvPr/>
          </p:nvCxnSpPr>
          <p:spPr>
            <a:xfrm>
              <a:off x="35274" y="6009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ovná spojnica 64"/>
            <p:cNvCxnSpPr/>
            <p:nvPr/>
          </p:nvCxnSpPr>
          <p:spPr>
            <a:xfrm>
              <a:off x="35274" y="6261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ovná spojnica 65"/>
            <p:cNvCxnSpPr/>
            <p:nvPr/>
          </p:nvCxnSpPr>
          <p:spPr>
            <a:xfrm>
              <a:off x="35274" y="6513419"/>
              <a:ext cx="95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bdĺžnik 1"/>
          <p:cNvSpPr/>
          <p:nvPr/>
        </p:nvSpPr>
        <p:spPr>
          <a:xfrm>
            <a:off x="173497" y="758597"/>
            <a:ext cx="252000" cy="2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89714" y="-28990"/>
            <a:ext cx="361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Ubuntu" panose="020B0504030602030204" pitchFamily="34" charset="0"/>
              </a:rPr>
              <a:t>Kde žije koľko ľudí?</a:t>
            </a:r>
            <a:endParaRPr lang="sk-SK" dirty="0">
              <a:latin typeface="Ubuntu" panose="020B0504030602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25860" y="691173"/>
            <a:ext cx="15123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latin typeface="Ubuntu" panose="020B0504030602030204" pitchFamily="34" charset="0"/>
              </a:rPr>
              <a:t>= 10 mil. obyv.</a:t>
            </a:r>
            <a:endParaRPr lang="sk-SK" sz="1600" baseline="30000" dirty="0">
              <a:latin typeface="Ubuntu" panose="020B0504030602030204" pitchFamily="34" charset="0"/>
            </a:endParaRPr>
          </a:p>
        </p:txBody>
      </p:sp>
      <p:sp>
        <p:nvSpPr>
          <p:cNvPr id="67" name="BlokTextu 66"/>
          <p:cNvSpPr txBox="1"/>
          <p:nvPr/>
        </p:nvSpPr>
        <p:spPr>
          <a:xfrm>
            <a:off x="3287330" y="-31533"/>
            <a:ext cx="1970463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Slovensko:  5 430 000</a:t>
            </a: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Indonézia</a:t>
            </a:r>
            <a:r>
              <a:rPr lang="sk-SK" sz="1100" dirty="0">
                <a:latin typeface="Ubuntu" panose="020B0504030602030204" pitchFamily="34" charset="0"/>
              </a:rPr>
              <a:t>: </a:t>
            </a:r>
            <a:r>
              <a:rPr lang="sk-SK" sz="1100" dirty="0" smtClean="0">
                <a:latin typeface="Ubuntu" panose="020B0504030602030204" pitchFamily="34" charset="0"/>
              </a:rPr>
              <a:t> 260 600 000</a:t>
            </a: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India: 1 330 780 000</a:t>
            </a:r>
            <a:endParaRPr lang="sk-SK" sz="1100" baseline="30000" dirty="0" smtClean="0">
              <a:latin typeface="Ubuntu" panose="020B0504030602030204" pitchFamily="34" charset="0"/>
            </a:endParaRP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Kanada:  36 000 000</a:t>
            </a:r>
            <a:endParaRPr lang="sk-SK" sz="1100" baseline="30000" dirty="0" smtClean="0">
              <a:latin typeface="Ubuntu" panose="020B0504030602030204" pitchFamily="34" charset="0"/>
            </a:endParaRP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Chorvátsko:  4 190 000</a:t>
            </a:r>
            <a:endParaRPr lang="sk-SK" sz="1100" baseline="30000" dirty="0" smtClean="0">
              <a:latin typeface="Ubuntu" panose="020B0504030602030204" pitchFamily="34" charset="0"/>
            </a:endParaRPr>
          </a:p>
          <a:p>
            <a:pPr>
              <a:lnSpc>
                <a:spcPct val="125000"/>
              </a:lnSpc>
            </a:pPr>
            <a:r>
              <a:rPr lang="sk-SK" sz="1100" dirty="0">
                <a:latin typeface="Ubuntu" panose="020B0504030602030204" pitchFamily="34" charset="0"/>
              </a:rPr>
              <a:t>Nigéria: </a:t>
            </a:r>
            <a:r>
              <a:rPr lang="sk-SK" sz="1100" dirty="0" smtClean="0">
                <a:latin typeface="Ubuntu" panose="020B0504030602030204" pitchFamily="34" charset="0"/>
              </a:rPr>
              <a:t> 187 000 000</a:t>
            </a:r>
            <a:endParaRPr lang="sk-SK" sz="1100" baseline="30000" dirty="0">
              <a:latin typeface="Ubuntu" panose="020B0504030602030204" pitchFamily="34" charset="0"/>
            </a:endParaRPr>
          </a:p>
        </p:txBody>
      </p:sp>
      <p:sp>
        <p:nvSpPr>
          <p:cNvPr id="68" name="BlokTextu 67"/>
          <p:cNvSpPr txBox="1"/>
          <p:nvPr/>
        </p:nvSpPr>
        <p:spPr>
          <a:xfrm>
            <a:off x="5383468" y="-31533"/>
            <a:ext cx="1970463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Francúzsko:  69 000 000</a:t>
            </a:r>
            <a:endParaRPr lang="sk-SK" sz="1100" baseline="30000" dirty="0" smtClean="0">
              <a:latin typeface="Ubuntu" panose="020B0504030602030204" pitchFamily="34" charset="0"/>
            </a:endParaRP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Španielsko:  47 000 000</a:t>
            </a:r>
            <a:endParaRPr lang="sk-SK" sz="1100" dirty="0">
              <a:latin typeface="Ubuntu" panose="020B0504030602030204" pitchFamily="34" charset="0"/>
            </a:endParaRP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Bangladéš:  161 311 000</a:t>
            </a: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Mongolsko:  3 100 000</a:t>
            </a: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USA:  324 800 000</a:t>
            </a:r>
            <a:endParaRPr lang="sk-SK" sz="1100" baseline="30000" dirty="0" smtClean="0">
              <a:latin typeface="Ubuntu" panose="020B0504030602030204" pitchFamily="34" charset="0"/>
            </a:endParaRP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Čína</a:t>
            </a:r>
            <a:r>
              <a:rPr lang="sk-SK" sz="1100" dirty="0">
                <a:latin typeface="Ubuntu" panose="020B0504030602030204" pitchFamily="34" charset="0"/>
              </a:rPr>
              <a:t>:  </a:t>
            </a:r>
            <a:r>
              <a:rPr lang="sk-SK" sz="1100" dirty="0" smtClean="0">
                <a:latin typeface="Ubuntu" panose="020B0504030602030204" pitchFamily="34" charset="0"/>
              </a:rPr>
              <a:t>1 379 500 000</a:t>
            </a:r>
            <a:endParaRPr lang="sk-SK" sz="1100" baseline="30000" dirty="0" smtClean="0">
              <a:latin typeface="Ubuntu" panose="020B0504030602030204" pitchFamily="34" charset="0"/>
            </a:endParaRPr>
          </a:p>
        </p:txBody>
      </p:sp>
      <p:sp>
        <p:nvSpPr>
          <p:cNvPr id="69" name="BlokTextu 68"/>
          <p:cNvSpPr txBox="1"/>
          <p:nvPr/>
        </p:nvSpPr>
        <p:spPr>
          <a:xfrm>
            <a:off x="7500389" y="-33938"/>
            <a:ext cx="2363409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sk-SK" sz="1100" dirty="0">
                <a:latin typeface="Ubuntu" panose="020B0504030602030204" pitchFamily="34" charset="0"/>
              </a:rPr>
              <a:t>Rusko: </a:t>
            </a:r>
            <a:r>
              <a:rPr lang="sk-SK" sz="1100" dirty="0" smtClean="0">
                <a:latin typeface="Ubuntu" panose="020B0504030602030204" pitchFamily="34" charset="0"/>
              </a:rPr>
              <a:t>146 690 000</a:t>
            </a:r>
            <a:endParaRPr lang="sk-SK" sz="1100" dirty="0">
              <a:latin typeface="Ubuntu" panose="020B0504030602030204" pitchFamily="34" charset="0"/>
            </a:endParaRP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Holandsko:  17 000 000 </a:t>
            </a: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Spojené kráľovstvo</a:t>
            </a:r>
            <a:r>
              <a:rPr lang="sk-SK" sz="1100" dirty="0">
                <a:latin typeface="Ubuntu" panose="020B0504030602030204" pitchFamily="34" charset="0"/>
              </a:rPr>
              <a:t>: </a:t>
            </a:r>
            <a:r>
              <a:rPr lang="sk-SK" sz="1100" dirty="0" smtClean="0">
                <a:latin typeface="Ubuntu" panose="020B0504030602030204" pitchFamily="34" charset="0"/>
              </a:rPr>
              <a:t>65 100 000</a:t>
            </a: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Česko: 10 500 000</a:t>
            </a:r>
            <a:endParaRPr lang="sk-SK" sz="1100" baseline="30000" dirty="0" smtClean="0">
              <a:latin typeface="Ubuntu" panose="020B0504030602030204" pitchFamily="34" charset="0"/>
            </a:endParaRP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Austrália</a:t>
            </a:r>
            <a:r>
              <a:rPr lang="sk-SK" sz="1100" dirty="0">
                <a:latin typeface="Ubuntu" panose="020B0504030602030204" pitchFamily="34" charset="0"/>
              </a:rPr>
              <a:t>:  </a:t>
            </a:r>
            <a:r>
              <a:rPr lang="sk-SK" sz="1100" dirty="0" smtClean="0">
                <a:latin typeface="Ubuntu" panose="020B0504030602030204" pitchFamily="34" charset="0"/>
              </a:rPr>
              <a:t>24 250 000</a:t>
            </a:r>
            <a:endParaRPr lang="sk-SK" sz="1100" dirty="0">
              <a:latin typeface="Ubuntu" panose="020B0504030602030204" pitchFamily="34" charset="0"/>
            </a:endParaRPr>
          </a:p>
          <a:p>
            <a:pPr>
              <a:lnSpc>
                <a:spcPct val="125000"/>
              </a:lnSpc>
            </a:pPr>
            <a:r>
              <a:rPr lang="sk-SK" sz="1100" dirty="0" smtClean="0">
                <a:latin typeface="Ubuntu" panose="020B0504030602030204" pitchFamily="34" charset="0"/>
              </a:rPr>
              <a:t>Nemecko</a:t>
            </a:r>
            <a:r>
              <a:rPr lang="sk-SK" sz="1100" dirty="0">
                <a:latin typeface="Ubuntu" panose="020B0504030602030204" pitchFamily="34" charset="0"/>
              </a:rPr>
              <a:t>:  </a:t>
            </a:r>
            <a:r>
              <a:rPr lang="sk-SK" sz="1100" dirty="0" smtClean="0">
                <a:latin typeface="Ubuntu" panose="020B0504030602030204" pitchFamily="34" charset="0"/>
              </a:rPr>
              <a:t>80 000 000</a:t>
            </a:r>
            <a:endParaRPr lang="sk-SK" sz="1100" baseline="30000" dirty="0" smtClean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</TotalTime>
  <Words>212</Words>
  <Application>Microsoft Office PowerPoint</Application>
  <PresentationFormat>A4 (210 x 297 mm)</PresentationFormat>
  <Paragraphs>40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Ubuntu</vt:lpstr>
      <vt:lpstr>Motív Office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 Farárik</dc:creator>
  <cp:lastModifiedBy>Peter Farárik</cp:lastModifiedBy>
  <cp:revision>16</cp:revision>
  <cp:lastPrinted>2016-10-25T19:53:25Z</cp:lastPrinted>
  <dcterms:created xsi:type="dcterms:W3CDTF">2016-10-18T16:30:46Z</dcterms:created>
  <dcterms:modified xsi:type="dcterms:W3CDTF">2016-11-02T16:53:09Z</dcterms:modified>
</cp:coreProperties>
</file>